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3"/>
  </p:notesMasterIdLst>
  <p:sldIdLst>
    <p:sldId id="256" r:id="rId3"/>
    <p:sldId id="385" r:id="rId4"/>
    <p:sldId id="354" r:id="rId5"/>
    <p:sldId id="355" r:id="rId6"/>
    <p:sldId id="409" r:id="rId7"/>
    <p:sldId id="356" r:id="rId8"/>
    <p:sldId id="357" r:id="rId9"/>
    <p:sldId id="308" r:id="rId10"/>
    <p:sldId id="352" r:id="rId11"/>
    <p:sldId id="305" r:id="rId1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tamaran" panose="020B0604020202020204" charset="0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exend Deca" panose="020B0604020202020204" charset="0"/>
      <p:regular r:id="rId28"/>
      <p:bold r:id="rId29"/>
    </p:embeddedFont>
    <p:embeddedFont>
      <p:font typeface="Nunito" pitchFamily="2" charset="-52"/>
      <p:regular r:id="rId30"/>
      <p:bold r:id="rId31"/>
      <p:italic r:id="rId32"/>
      <p:boldItalic r:id="rId33"/>
    </p:embeddedFont>
    <p:embeddedFont>
      <p:font typeface="Questrial" pitchFamily="2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ргей Рыжов" initials="СР" lastIdx="2" clrIdx="0">
    <p:extLst>
      <p:ext uri="{19B8F6BF-5375-455C-9EA6-DF929625EA0E}">
        <p15:presenceInfo xmlns:p15="http://schemas.microsoft.com/office/powerpoint/2012/main" userId="221fce7a3740d6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200"/>
    <a:srgbClr val="646464"/>
    <a:srgbClr val="A24A0E"/>
    <a:srgbClr val="235889"/>
    <a:srgbClr val="2C6EAA"/>
    <a:srgbClr val="5B9BD5"/>
    <a:srgbClr val="CC9B00"/>
    <a:srgbClr val="FFC000"/>
    <a:srgbClr val="FFFFFF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F41CC-B987-44B4-9EA1-6781CE2DD188}">
  <a:tblStyle styleId="{F17F41CC-B987-44B4-9EA1-6781CE2DD1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>
        <p:scale>
          <a:sx n="150" d="100"/>
          <a:sy n="150" d="100"/>
        </p:scale>
        <p:origin x="4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ommentAuthors" Target="commentAuthor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8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4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1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35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70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3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BEB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D5889-0F51-4A11-BD22-7C3FFB0F038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B80A-506B-47C0-BF92-BE1E19B7E0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9499" y="4274674"/>
            <a:ext cx="1534646" cy="2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4CBC94-1362-7ECA-02B7-021E1E46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290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062472-6ADD-1701-9F58-EFC304ABE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1" t="4629" r="9003" b="8903"/>
          <a:stretch/>
        </p:blipFill>
        <p:spPr>
          <a:xfrm>
            <a:off x="3856831" y="2209667"/>
            <a:ext cx="1443038" cy="132873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A614AC2-C525-4688-6285-EF70BA1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59544"/>
            <a:ext cx="8851900" cy="48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E3E1C1-744A-43FB-B714-760D9A1798B1}"/>
              </a:ext>
            </a:extLst>
          </p:cNvPr>
          <p:cNvGrpSpPr/>
          <p:nvPr/>
        </p:nvGrpSpPr>
        <p:grpSpPr>
          <a:xfrm>
            <a:off x="1375400" y="1258212"/>
            <a:ext cx="6393200" cy="856337"/>
            <a:chOff x="1200140" y="1281072"/>
            <a:chExt cx="6393200" cy="856337"/>
          </a:xfrm>
        </p:grpSpPr>
        <p:sp>
          <p:nvSpPr>
            <p:cNvPr id="3" name="Google Shape;530;p47">
              <a:extLst>
                <a:ext uri="{FF2B5EF4-FFF2-40B4-BE49-F238E27FC236}">
                  <a16:creationId xmlns:a16="http://schemas.microsoft.com/office/drawing/2014/main" id="{B0B96A4D-FBE5-DD6F-2C15-B89737D6B9AA}"/>
                </a:ext>
              </a:extLst>
            </p:cNvPr>
            <p:cNvSpPr txBox="1">
              <a:spLocks/>
            </p:cNvSpPr>
            <p:nvPr/>
          </p:nvSpPr>
          <p:spPr>
            <a:xfrm>
              <a:off x="1225540" y="1292046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accent3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  <p:sp>
          <p:nvSpPr>
            <p:cNvPr id="8" name="Google Shape;530;p47">
              <a:extLst>
                <a:ext uri="{FF2B5EF4-FFF2-40B4-BE49-F238E27FC236}">
                  <a16:creationId xmlns:a16="http://schemas.microsoft.com/office/drawing/2014/main" id="{FB0686A3-5377-CB9A-E630-00F081E4523E}"/>
                </a:ext>
              </a:extLst>
            </p:cNvPr>
            <p:cNvSpPr txBox="1">
              <a:spLocks/>
            </p:cNvSpPr>
            <p:nvPr/>
          </p:nvSpPr>
          <p:spPr>
            <a:xfrm>
              <a:off x="1200140" y="1281072"/>
              <a:ext cx="6367800" cy="84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4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Questrial"/>
                <a:buNone/>
                <a:defRPr sz="5200" b="0" i="0" u="none" strike="noStrike" cap="none">
                  <a:solidFill>
                    <a:srgbClr val="191919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ctr"/>
              <a:r>
                <a:rPr lang="ru-RU" sz="4800" b="0" dirty="0">
                  <a:solidFill>
                    <a:schemeClr val="tx1">
                      <a:lumMod val="50000"/>
                    </a:schemeClr>
                  </a:solidFill>
                </a:rPr>
                <a:t>Команда «Снегири»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17" objId="6"/>
        <p14:stopEvt time="14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5121734-1D8D-C72B-B5F7-5BFFFBDA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2128"/>
            <a:ext cx="8851900" cy="48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84;p52">
            <a:extLst>
              <a:ext uri="{FF2B5EF4-FFF2-40B4-BE49-F238E27FC236}">
                <a16:creationId xmlns:a16="http://schemas.microsoft.com/office/drawing/2014/main" id="{595AB469-9353-AFE7-27B6-DD8D594145A2}"/>
              </a:ext>
            </a:extLst>
          </p:cNvPr>
          <p:cNvSpPr txBox="1">
            <a:spLocks/>
          </p:cNvSpPr>
          <p:nvPr/>
        </p:nvSpPr>
        <p:spPr>
          <a:xfrm>
            <a:off x="2977538" y="1829918"/>
            <a:ext cx="3200100" cy="416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Готовы 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ответить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на Ваши вопросы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!</a:t>
            </a:r>
            <a:endParaRPr lang="ru-RU" dirty="0">
              <a:solidFill>
                <a:schemeClr val="tx1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90424C6-6537-9226-EB7E-9BA61E60CBF0}"/>
              </a:ext>
            </a:extLst>
          </p:cNvPr>
          <p:cNvGrpSpPr/>
          <p:nvPr/>
        </p:nvGrpSpPr>
        <p:grpSpPr>
          <a:xfrm>
            <a:off x="2557293" y="1749962"/>
            <a:ext cx="4029413" cy="45719"/>
            <a:chOff x="3089826" y="1219668"/>
            <a:chExt cx="3113400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F59AF2B7-E5D3-FCB4-6688-F2D6F279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B43661E6-FBFC-2647-E3E5-F96AA499581C}"/>
                </a:ext>
              </a:extLst>
            </p:cNvPr>
            <p:cNvCxnSpPr/>
            <p:nvPr/>
          </p:nvCxnSpPr>
          <p:spPr>
            <a:xfrm>
              <a:off x="3089826" y="1219668"/>
              <a:ext cx="3113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B5FCB5D-F169-C0D0-D6BB-25757204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3" b="10032"/>
          <a:stretch/>
        </p:blipFill>
        <p:spPr bwMode="auto">
          <a:xfrm>
            <a:off x="7865107" y="3860019"/>
            <a:ext cx="1115151" cy="1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FE879-45BC-7E68-7D88-1AA14065D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9" y="4567954"/>
            <a:ext cx="255327" cy="255327"/>
          </a:xfrm>
          <a:prstGeom prst="rect">
            <a:avLst/>
          </a:prstGeom>
        </p:spPr>
      </p:pic>
      <p:sp>
        <p:nvSpPr>
          <p:cNvPr id="5" name="Google Shape;584;p52">
            <a:extLst>
              <a:ext uri="{FF2B5EF4-FFF2-40B4-BE49-F238E27FC236}">
                <a16:creationId xmlns:a16="http://schemas.microsoft.com/office/drawing/2014/main" id="{92087CAE-F4B2-3FD8-DBD1-C7D68127ED1C}"/>
              </a:ext>
            </a:extLst>
          </p:cNvPr>
          <p:cNvSpPr txBox="1">
            <a:spLocks/>
          </p:cNvSpPr>
          <p:nvPr/>
        </p:nvSpPr>
        <p:spPr>
          <a:xfrm>
            <a:off x="2902468" y="4557669"/>
            <a:ext cx="3339061" cy="275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xend Deca" panose="020B0604020202020204" charset="0"/>
                <a:cs typeface="Lexend Deca" panose="020B0604020202020204" charset="0"/>
              </a:rPr>
              <a:t>https://github.com/srRyzhov/Hackathon</a:t>
            </a:r>
          </a:p>
        </p:txBody>
      </p:sp>
      <p:sp>
        <p:nvSpPr>
          <p:cNvPr id="2" name="Google Shape;530;p47">
            <a:extLst>
              <a:ext uri="{FF2B5EF4-FFF2-40B4-BE49-F238E27FC236}">
                <a16:creationId xmlns:a16="http://schemas.microsoft.com/office/drawing/2014/main" id="{83A69ED6-925E-0443-0F91-8DEE6DA58DAB}"/>
              </a:ext>
            </a:extLst>
          </p:cNvPr>
          <p:cNvSpPr txBox="1">
            <a:spLocks/>
          </p:cNvSpPr>
          <p:nvPr/>
        </p:nvSpPr>
        <p:spPr>
          <a:xfrm>
            <a:off x="1407331" y="1034544"/>
            <a:ext cx="6367800" cy="84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5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48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  <a:endParaRPr lang="ru-RU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530;p47">
            <a:extLst>
              <a:ext uri="{FF2B5EF4-FFF2-40B4-BE49-F238E27FC236}">
                <a16:creationId xmlns:a16="http://schemas.microsoft.com/office/drawing/2014/main" id="{DA3C045E-155D-95D2-CC01-05FD42939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024259"/>
            <a:ext cx="6367800" cy="845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tx1">
                    <a:lumMod val="50000"/>
                  </a:schemeClr>
                </a:solidFill>
              </a:rPr>
              <a:t>Спасибо за внимание</a:t>
            </a:r>
            <a:r>
              <a:rPr lang="en" sz="4800" dirty="0">
                <a:solidFill>
                  <a:schemeClr val="tx1">
                    <a:lumMod val="50000"/>
                  </a:schemeClr>
                </a:solidFill>
              </a:rPr>
              <a:t>!</a:t>
            </a:r>
            <a:endParaRPr sz="48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7"/>
          <p:cNvGrpSpPr>
            <a:grpSpLocks noChangeAspect="1"/>
          </p:cNvGrpSpPr>
          <p:nvPr/>
        </p:nvGrpSpPr>
        <p:grpSpPr bwMode="auto">
          <a:xfrm>
            <a:off x="590318" y="1703470"/>
            <a:ext cx="2085998" cy="1965701"/>
            <a:chOff x="2105" y="527"/>
            <a:chExt cx="3468" cy="3268"/>
          </a:xfrm>
        </p:grpSpPr>
        <p:sp>
          <p:nvSpPr>
            <p:cNvPr id="5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6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0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1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2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3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4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5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6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7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8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29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1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2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3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4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5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6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7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8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39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0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1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2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3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4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5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6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7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8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49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0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1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2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3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4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5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6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7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8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59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0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1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2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3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4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5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6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7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8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69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0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1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2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3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4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5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6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7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8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79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0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1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2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3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4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5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6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7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89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0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1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2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3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4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5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6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7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8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99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0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1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2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3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4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5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6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7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8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09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0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1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2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3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4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5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6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7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8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19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0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1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2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3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4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5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6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7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8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29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0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1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2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3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4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5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6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7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8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39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0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1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2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3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4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5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6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7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8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49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0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1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52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</p:grpSp>
      <p:grpSp>
        <p:nvGrpSpPr>
          <p:cNvPr id="153" name="组合 216"/>
          <p:cNvGrpSpPr/>
          <p:nvPr/>
        </p:nvGrpSpPr>
        <p:grpSpPr>
          <a:xfrm>
            <a:off x="64928" y="1874345"/>
            <a:ext cx="1315922" cy="1428730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4" name="椭圆 217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5" name="椭圆 218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6" name="椭圆 219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7" name="椭圆 220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8" name="椭圆 221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  <p:sp>
          <p:nvSpPr>
            <p:cNvPr id="159" name="椭圆 222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>
                <a:solidFill>
                  <a:prstClr val="white"/>
                </a:solidFill>
              </a:endParaRPr>
            </a:p>
          </p:txBody>
        </p:sp>
      </p:grpSp>
      <p:sp>
        <p:nvSpPr>
          <p:cNvPr id="166" name="Google Shape;172;p31">
            <a:extLst>
              <a:ext uri="{FF2B5EF4-FFF2-40B4-BE49-F238E27FC236}">
                <a16:creationId xmlns:a16="http://schemas.microsoft.com/office/drawing/2014/main" id="{5E443A93-44CA-51B7-652F-6DA29A10139C}"/>
              </a:ext>
            </a:extLst>
          </p:cNvPr>
          <p:cNvSpPr txBox="1">
            <a:spLocks/>
          </p:cNvSpPr>
          <p:nvPr/>
        </p:nvSpPr>
        <p:spPr>
          <a:xfrm>
            <a:off x="4363948" y="1220719"/>
            <a:ext cx="4572069" cy="285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1600" dirty="0">
                <a:solidFill>
                  <a:schemeClr val="bg1">
                    <a:lumMod val="10000"/>
                  </a:schemeClr>
                </a:solidFill>
              </a:rPr>
              <a:t>На основании исторических пресс-релизов кредитных рейтинговых агентств необходимо построить интерпретируемую ML-модель, устанавливающую взаимосвязь между текстом пресс-релиза и присвоенным кредитным рейтингом по национальной рейтинговой шкале РФ для организации с учетом методологических особенностей оценки рейтинга.</a:t>
            </a:r>
          </a:p>
        </p:txBody>
      </p: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B062B1B1-5935-110B-6A28-84ECB698FE71}"/>
              </a:ext>
            </a:extLst>
          </p:cNvPr>
          <p:cNvGrpSpPr/>
          <p:nvPr/>
        </p:nvGrpSpPr>
        <p:grpSpPr>
          <a:xfrm>
            <a:off x="3989413" y="776756"/>
            <a:ext cx="1143001" cy="252386"/>
            <a:chOff x="2050256" y="941294"/>
            <a:chExt cx="5093494" cy="0"/>
          </a:xfrm>
        </p:grpSpPr>
        <p:cxnSp>
          <p:nvCxnSpPr>
            <p:cNvPr id="171" name="Google Shape;258;p35">
              <a:extLst>
                <a:ext uri="{FF2B5EF4-FFF2-40B4-BE49-F238E27FC236}">
                  <a16:creationId xmlns:a16="http://schemas.microsoft.com/office/drawing/2014/main" id="{2874E595-DF22-F7DE-FC44-3965290386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45;p28">
              <a:extLst>
                <a:ext uri="{FF2B5EF4-FFF2-40B4-BE49-F238E27FC236}">
                  <a16:creationId xmlns:a16="http://schemas.microsoft.com/office/drawing/2014/main" id="{35818F56-F11C-97F7-4C9E-69ACAF43B9F5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" name="Google Shape;510;p46">
            <a:extLst>
              <a:ext uri="{FF2B5EF4-FFF2-40B4-BE49-F238E27FC236}">
                <a16:creationId xmlns:a16="http://schemas.microsoft.com/office/drawing/2014/main" id="{E421D9B2-FD6A-0E0A-47CA-413485D81296}"/>
              </a:ext>
            </a:extLst>
          </p:cNvPr>
          <p:cNvSpPr txBox="1">
            <a:spLocks/>
          </p:cNvSpPr>
          <p:nvPr/>
        </p:nvSpPr>
        <p:spPr>
          <a:xfrm>
            <a:off x="2272600" y="30418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265" name="Google Shape;510;p46">
            <a:extLst>
              <a:ext uri="{FF2B5EF4-FFF2-40B4-BE49-F238E27FC236}">
                <a16:creationId xmlns:a16="http://schemas.microsoft.com/office/drawing/2014/main" id="{E40C3F08-F54C-F7CF-11B6-5B1E6E81FDED}"/>
              </a:ext>
            </a:extLst>
          </p:cNvPr>
          <p:cNvSpPr txBox="1">
            <a:spLocks/>
          </p:cNvSpPr>
          <p:nvPr/>
        </p:nvSpPr>
        <p:spPr>
          <a:xfrm>
            <a:off x="2251486" y="291445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Цель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7" name="Прямоугольник: скругленные углы 266">
            <a:extLst>
              <a:ext uri="{FF2B5EF4-FFF2-40B4-BE49-F238E27FC236}">
                <a16:creationId xmlns:a16="http://schemas.microsoft.com/office/drawing/2014/main" id="{0AF31577-D78C-5D5C-9BE1-3A035ABEEFDA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2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74" name="Freeform 730">
            <a:extLst>
              <a:ext uri="{FF2B5EF4-FFF2-40B4-BE49-F238E27FC236}">
                <a16:creationId xmlns:a16="http://schemas.microsoft.com/office/drawing/2014/main" id="{FB6A10A0-EE5E-2640-1881-6AF876E97A98}"/>
              </a:ext>
            </a:extLst>
          </p:cNvPr>
          <p:cNvSpPr>
            <a:spLocks/>
          </p:cNvSpPr>
          <p:nvPr/>
        </p:nvSpPr>
        <p:spPr bwMode="auto">
          <a:xfrm>
            <a:off x="2743333" y="1905936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F79403"/>
              </a:gs>
              <a:gs pos="71000">
                <a:srgbClr val="D47F02"/>
              </a:gs>
              <a:gs pos="55000">
                <a:srgbClr val="FDB851"/>
              </a:gs>
              <a:gs pos="46000">
                <a:srgbClr val="FCA82C"/>
              </a:gs>
              <a:gs pos="51000">
                <a:srgbClr val="D88102"/>
              </a:gs>
              <a:gs pos="0">
                <a:srgbClr val="FDB851"/>
              </a:gs>
              <a:gs pos="81000">
                <a:srgbClr val="F79403"/>
              </a:gs>
              <a:gs pos="100000">
                <a:srgbClr val="FDAE39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9" name="Freeform 734">
            <a:extLst>
              <a:ext uri="{FF2B5EF4-FFF2-40B4-BE49-F238E27FC236}">
                <a16:creationId xmlns:a16="http://schemas.microsoft.com/office/drawing/2014/main" id="{5BE68C86-BA3E-599F-B4CC-407D261F8A88}"/>
              </a:ext>
            </a:extLst>
          </p:cNvPr>
          <p:cNvSpPr>
            <a:spLocks/>
          </p:cNvSpPr>
          <p:nvPr/>
        </p:nvSpPr>
        <p:spPr bwMode="auto">
          <a:xfrm>
            <a:off x="2745749" y="2225658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01BDD1"/>
              </a:gs>
              <a:gs pos="71000">
                <a:srgbClr val="018795"/>
              </a:gs>
              <a:gs pos="55000">
                <a:srgbClr val="01ACBE"/>
              </a:gs>
              <a:gs pos="46000">
                <a:srgbClr val="01ACBE"/>
              </a:gs>
              <a:gs pos="51000">
                <a:srgbClr val="018795"/>
              </a:gs>
              <a:gs pos="0">
                <a:srgbClr val="01ACBE"/>
              </a:gs>
              <a:gs pos="81000">
                <a:srgbClr val="01ACBE"/>
              </a:gs>
              <a:gs pos="100000">
                <a:srgbClr val="01ACBE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270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1" name="Freeform 730">
            <a:extLst>
              <a:ext uri="{FF2B5EF4-FFF2-40B4-BE49-F238E27FC236}">
                <a16:creationId xmlns:a16="http://schemas.microsoft.com/office/drawing/2014/main" id="{EC55EEF6-0275-5186-C240-F8CA1DA23BEC}"/>
              </a:ext>
            </a:extLst>
          </p:cNvPr>
          <p:cNvSpPr>
            <a:spLocks/>
          </p:cNvSpPr>
          <p:nvPr/>
        </p:nvSpPr>
        <p:spPr bwMode="auto">
          <a:xfrm flipV="1">
            <a:off x="2742428" y="2674174"/>
            <a:ext cx="1489814" cy="597253"/>
          </a:xfrm>
          <a:custGeom>
            <a:avLst/>
            <a:gdLst>
              <a:gd name="T0" fmla="*/ 0 w 1412"/>
              <a:gd name="T1" fmla="*/ 766 h 766"/>
              <a:gd name="T2" fmla="*/ 0 w 1412"/>
              <a:gd name="T3" fmla="*/ 728 h 766"/>
              <a:gd name="T4" fmla="*/ 693 w 1412"/>
              <a:gd name="T5" fmla="*/ 728 h 766"/>
              <a:gd name="T6" fmla="*/ 753 w 1412"/>
              <a:gd name="T7" fmla="*/ 687 h 766"/>
              <a:gd name="T8" fmla="*/ 990 w 1412"/>
              <a:gd name="T9" fmla="*/ 87 h 766"/>
              <a:gd name="T10" fmla="*/ 1117 w 1412"/>
              <a:gd name="T11" fmla="*/ 0 h 766"/>
              <a:gd name="T12" fmla="*/ 1412 w 1412"/>
              <a:gd name="T13" fmla="*/ 0 h 766"/>
              <a:gd name="T14" fmla="*/ 1412 w 1412"/>
              <a:gd name="T15" fmla="*/ 359 h 766"/>
              <a:gd name="T16" fmla="*/ 1094 w 1412"/>
              <a:gd name="T17" fmla="*/ 359 h 766"/>
              <a:gd name="T18" fmla="*/ 986 w 1412"/>
              <a:gd name="T19" fmla="*/ 426 h 766"/>
              <a:gd name="T20" fmla="*/ 756 w 1412"/>
              <a:gd name="T21" fmla="*/ 739 h 766"/>
              <a:gd name="T22" fmla="*/ 698 w 1412"/>
              <a:gd name="T23" fmla="*/ 766 h 766"/>
              <a:gd name="T24" fmla="*/ 0 w 1412"/>
              <a:gd name="T25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12" h="766">
                <a:moveTo>
                  <a:pt x="0" y="766"/>
                </a:moveTo>
                <a:cubicBezTo>
                  <a:pt x="0" y="728"/>
                  <a:pt x="0" y="728"/>
                  <a:pt x="0" y="728"/>
                </a:cubicBezTo>
                <a:cubicBezTo>
                  <a:pt x="693" y="728"/>
                  <a:pt x="693" y="728"/>
                  <a:pt x="693" y="728"/>
                </a:cubicBezTo>
                <a:cubicBezTo>
                  <a:pt x="719" y="728"/>
                  <a:pt x="743" y="712"/>
                  <a:pt x="753" y="687"/>
                </a:cubicBezTo>
                <a:cubicBezTo>
                  <a:pt x="990" y="87"/>
                  <a:pt x="990" y="87"/>
                  <a:pt x="990" y="87"/>
                </a:cubicBezTo>
                <a:cubicBezTo>
                  <a:pt x="1011" y="38"/>
                  <a:pt x="1054" y="0"/>
                  <a:pt x="1117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359"/>
                  <a:pt x="1412" y="359"/>
                  <a:pt x="1412" y="359"/>
                </a:cubicBezTo>
                <a:cubicBezTo>
                  <a:pt x="1094" y="359"/>
                  <a:pt x="1094" y="359"/>
                  <a:pt x="1094" y="359"/>
                </a:cubicBezTo>
                <a:cubicBezTo>
                  <a:pt x="1043" y="359"/>
                  <a:pt x="1010" y="390"/>
                  <a:pt x="986" y="426"/>
                </a:cubicBezTo>
                <a:cubicBezTo>
                  <a:pt x="756" y="739"/>
                  <a:pt x="756" y="739"/>
                  <a:pt x="756" y="739"/>
                </a:cubicBezTo>
                <a:cubicBezTo>
                  <a:pt x="744" y="756"/>
                  <a:pt x="719" y="766"/>
                  <a:pt x="698" y="766"/>
                </a:cubicBezTo>
                <a:lnTo>
                  <a:pt x="0" y="766"/>
                </a:lnTo>
                <a:close/>
              </a:path>
            </a:pathLst>
          </a:custGeom>
          <a:gradFill>
            <a:gsLst>
              <a:gs pos="67000">
                <a:srgbClr val="864D9D"/>
              </a:gs>
              <a:gs pos="71000">
                <a:srgbClr val="543062"/>
              </a:gs>
              <a:gs pos="55000">
                <a:srgbClr val="864D9D"/>
              </a:gs>
              <a:gs pos="46000">
                <a:srgbClr val="864D9D"/>
              </a:gs>
              <a:gs pos="51000">
                <a:srgbClr val="543062"/>
              </a:gs>
              <a:gs pos="0">
                <a:srgbClr val="864D9D"/>
              </a:gs>
              <a:gs pos="81000">
                <a:srgbClr val="864D9D"/>
              </a:gs>
              <a:gs pos="100000">
                <a:srgbClr val="864D9D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6" name="Freeform 734">
            <a:extLst>
              <a:ext uri="{FF2B5EF4-FFF2-40B4-BE49-F238E27FC236}">
                <a16:creationId xmlns:a16="http://schemas.microsoft.com/office/drawing/2014/main" id="{3E5B16C5-DAEA-B34E-7F2C-AF6D5A186714}"/>
              </a:ext>
            </a:extLst>
          </p:cNvPr>
          <p:cNvSpPr>
            <a:spLocks/>
          </p:cNvSpPr>
          <p:nvPr/>
        </p:nvSpPr>
        <p:spPr bwMode="auto">
          <a:xfrm flipV="1">
            <a:off x="2743726" y="2615105"/>
            <a:ext cx="1489814" cy="334619"/>
          </a:xfrm>
          <a:custGeom>
            <a:avLst/>
            <a:gdLst>
              <a:gd name="T0" fmla="*/ 0 w 1412"/>
              <a:gd name="T1" fmla="*/ 391 h 428"/>
              <a:gd name="T2" fmla="*/ 697 w 1412"/>
              <a:gd name="T3" fmla="*/ 391 h 428"/>
              <a:gd name="T4" fmla="*/ 756 w 1412"/>
              <a:gd name="T5" fmla="*/ 365 h 428"/>
              <a:gd name="T6" fmla="*/ 986 w 1412"/>
              <a:gd name="T7" fmla="*/ 67 h 428"/>
              <a:gd name="T8" fmla="*/ 1094 w 1412"/>
              <a:gd name="T9" fmla="*/ 0 h 428"/>
              <a:gd name="T10" fmla="*/ 1412 w 1412"/>
              <a:gd name="T11" fmla="*/ 0 h 428"/>
              <a:gd name="T12" fmla="*/ 1412 w 1412"/>
              <a:gd name="T13" fmla="*/ 428 h 428"/>
              <a:gd name="T14" fmla="*/ 1050 w 1412"/>
              <a:gd name="T15" fmla="*/ 428 h 428"/>
              <a:gd name="T16" fmla="*/ 998 w 1412"/>
              <a:gd name="T17" fmla="*/ 428 h 428"/>
              <a:gd name="T18" fmla="*/ 942 w 1412"/>
              <a:gd name="T19" fmla="*/ 428 h 428"/>
              <a:gd name="T20" fmla="*/ 929 w 1412"/>
              <a:gd name="T21" fmla="*/ 428 h 428"/>
              <a:gd name="T22" fmla="*/ 737 w 1412"/>
              <a:gd name="T23" fmla="*/ 428 h 428"/>
              <a:gd name="T24" fmla="*/ 0 w 1412"/>
              <a:gd name="T25" fmla="*/ 428 h 428"/>
              <a:gd name="T26" fmla="*/ 0 w 1412"/>
              <a:gd name="T27" fmla="*/ 39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2" h="428">
                <a:moveTo>
                  <a:pt x="0" y="391"/>
                </a:moveTo>
                <a:cubicBezTo>
                  <a:pt x="697" y="391"/>
                  <a:pt x="697" y="391"/>
                  <a:pt x="697" y="391"/>
                </a:cubicBezTo>
                <a:cubicBezTo>
                  <a:pt x="715" y="391"/>
                  <a:pt x="744" y="381"/>
                  <a:pt x="756" y="365"/>
                </a:cubicBezTo>
                <a:cubicBezTo>
                  <a:pt x="986" y="67"/>
                  <a:pt x="986" y="67"/>
                  <a:pt x="986" y="67"/>
                </a:cubicBezTo>
                <a:cubicBezTo>
                  <a:pt x="1013" y="33"/>
                  <a:pt x="1042" y="0"/>
                  <a:pt x="1094" y="0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1412" y="428"/>
                  <a:pt x="1412" y="428"/>
                  <a:pt x="1412" y="428"/>
                </a:cubicBezTo>
                <a:cubicBezTo>
                  <a:pt x="1050" y="428"/>
                  <a:pt x="1050" y="428"/>
                  <a:pt x="1050" y="428"/>
                </a:cubicBezTo>
                <a:cubicBezTo>
                  <a:pt x="1032" y="428"/>
                  <a:pt x="1032" y="428"/>
                  <a:pt x="998" y="428"/>
                </a:cubicBezTo>
                <a:cubicBezTo>
                  <a:pt x="942" y="428"/>
                  <a:pt x="942" y="428"/>
                  <a:pt x="942" y="428"/>
                </a:cubicBezTo>
                <a:cubicBezTo>
                  <a:pt x="929" y="428"/>
                  <a:pt x="929" y="428"/>
                  <a:pt x="929" y="428"/>
                </a:cubicBezTo>
                <a:cubicBezTo>
                  <a:pt x="737" y="428"/>
                  <a:pt x="737" y="428"/>
                  <a:pt x="737" y="428"/>
                </a:cubicBezTo>
                <a:cubicBezTo>
                  <a:pt x="0" y="428"/>
                  <a:pt x="0" y="428"/>
                  <a:pt x="0" y="428"/>
                </a:cubicBezTo>
                <a:lnTo>
                  <a:pt x="0" y="391"/>
                </a:lnTo>
                <a:close/>
              </a:path>
            </a:pathLst>
          </a:custGeom>
          <a:gradFill>
            <a:gsLst>
              <a:gs pos="67000">
                <a:srgbClr val="E87071"/>
              </a:gs>
              <a:gs pos="71000">
                <a:srgbClr val="DE3232"/>
              </a:gs>
              <a:gs pos="55000">
                <a:srgbClr val="E87071"/>
              </a:gs>
              <a:gs pos="46000">
                <a:srgbClr val="E87071"/>
              </a:gs>
              <a:gs pos="51000">
                <a:srgbClr val="DE3232"/>
              </a:gs>
              <a:gs pos="0">
                <a:srgbClr val="E87071"/>
              </a:gs>
              <a:gs pos="81000">
                <a:srgbClr val="E87071"/>
              </a:gs>
              <a:gs pos="100000">
                <a:srgbClr val="E87071"/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9050" h="63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160" name="组合 223"/>
          <p:cNvGrpSpPr/>
          <p:nvPr/>
        </p:nvGrpSpPr>
        <p:grpSpPr>
          <a:xfrm>
            <a:off x="785041" y="2004471"/>
            <a:ext cx="2305687" cy="2701781"/>
            <a:chOff x="2179402" y="2156646"/>
            <a:chExt cx="4184816" cy="4516543"/>
          </a:xfrm>
        </p:grpSpPr>
        <p:sp>
          <p:nvSpPr>
            <p:cNvPr id="161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 dirty="0"/>
            </a:p>
          </p:txBody>
        </p:sp>
        <p:pic>
          <p:nvPicPr>
            <p:cNvPr id="169" name="图片 23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sp>
          <p:nvSpPr>
            <p:cNvPr id="172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3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74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5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6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7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8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79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pic>
          <p:nvPicPr>
            <p:cNvPr id="180" name="Picture 71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7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83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4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5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grpSp>
          <p:nvGrpSpPr>
            <p:cNvPr id="186" name="组合 249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0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1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2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3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4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5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6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7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8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09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0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1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2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3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4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5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6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7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8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19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0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1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2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3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4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5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6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7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8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29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0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1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2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3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4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5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6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7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8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39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0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1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  <p:sp>
            <p:nvSpPr>
              <p:cNvPr id="242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760"/>
              </a:p>
            </p:txBody>
          </p:sp>
        </p:grp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89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  <p:sp>
          <p:nvSpPr>
            <p:cNvPr id="190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1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2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3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4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5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6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60"/>
            </a:p>
          </p:txBody>
        </p:sp>
        <p:sp>
          <p:nvSpPr>
            <p:cNvPr id="197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0"/>
            </a:p>
          </p:txBody>
        </p:sp>
      </p:grpSp>
      <p:grpSp>
        <p:nvGrpSpPr>
          <p:cNvPr id="297" name="Group 909">
            <a:extLst>
              <a:ext uri="{FF2B5EF4-FFF2-40B4-BE49-F238E27FC236}">
                <a16:creationId xmlns:a16="http://schemas.microsoft.com/office/drawing/2014/main" id="{9AAA6A7D-7B4F-8349-3427-B2D7D32405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7003" y="1989924"/>
            <a:ext cx="134150" cy="114407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98" name="Freeform 910">
              <a:extLst>
                <a:ext uri="{FF2B5EF4-FFF2-40B4-BE49-F238E27FC236}">
                  <a16:creationId xmlns:a16="http://schemas.microsoft.com/office/drawing/2014/main" id="{75ED3334-82E1-ABC0-5B67-AB1ABFD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9" name="Freeform 911">
              <a:extLst>
                <a:ext uri="{FF2B5EF4-FFF2-40B4-BE49-F238E27FC236}">
                  <a16:creationId xmlns:a16="http://schemas.microsoft.com/office/drawing/2014/main" id="{DCF9F9E3-0655-2B50-C58B-369B30A2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0" name="Freeform 912">
              <a:extLst>
                <a:ext uri="{FF2B5EF4-FFF2-40B4-BE49-F238E27FC236}">
                  <a16:creationId xmlns:a16="http://schemas.microsoft.com/office/drawing/2014/main" id="{5363E29B-23B7-3A69-FAC9-77472720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1" name="Freeform 913">
              <a:extLst>
                <a:ext uri="{FF2B5EF4-FFF2-40B4-BE49-F238E27FC236}">
                  <a16:creationId xmlns:a16="http://schemas.microsoft.com/office/drawing/2014/main" id="{3C4F91F4-93B5-4D51-6DBA-C747263E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Group 893">
            <a:extLst>
              <a:ext uri="{FF2B5EF4-FFF2-40B4-BE49-F238E27FC236}">
                <a16:creationId xmlns:a16="http://schemas.microsoft.com/office/drawing/2014/main" id="{FB865E24-AEFF-4796-CD89-2CF00BBBD1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89413" y="2315116"/>
            <a:ext cx="150471" cy="14990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303" name="Freeform 896">
              <a:extLst>
                <a:ext uri="{FF2B5EF4-FFF2-40B4-BE49-F238E27FC236}">
                  <a16:creationId xmlns:a16="http://schemas.microsoft.com/office/drawing/2014/main" id="{69025C36-8E36-9B92-AAD6-C8591287F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4" name="Freeform 897">
              <a:extLst>
                <a:ext uri="{FF2B5EF4-FFF2-40B4-BE49-F238E27FC236}">
                  <a16:creationId xmlns:a16="http://schemas.microsoft.com/office/drawing/2014/main" id="{061E9D71-B5BA-C354-0D10-E29214F5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5" name="Freeform 898">
              <a:extLst>
                <a:ext uri="{FF2B5EF4-FFF2-40B4-BE49-F238E27FC236}">
                  <a16:creationId xmlns:a16="http://schemas.microsoft.com/office/drawing/2014/main" id="{0D174305-C42D-46D5-B561-B493AFB4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6" name="Freeform 899">
              <a:extLst>
                <a:ext uri="{FF2B5EF4-FFF2-40B4-BE49-F238E27FC236}">
                  <a16:creationId xmlns:a16="http://schemas.microsoft.com/office/drawing/2014/main" id="{EF08FF01-7E19-8535-711E-7DBEC7835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7" name="Freeform 900">
              <a:extLst>
                <a:ext uri="{FF2B5EF4-FFF2-40B4-BE49-F238E27FC236}">
                  <a16:creationId xmlns:a16="http://schemas.microsoft.com/office/drawing/2014/main" id="{C2679DD6-1FFC-9747-AC23-98A3277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8" name="Freeform 901">
              <a:extLst>
                <a:ext uri="{FF2B5EF4-FFF2-40B4-BE49-F238E27FC236}">
                  <a16:creationId xmlns:a16="http://schemas.microsoft.com/office/drawing/2014/main" id="{DC0B29BF-6599-18E4-E36B-8B281077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319" name="Рисунок 318">
            <a:extLst>
              <a:ext uri="{FF2B5EF4-FFF2-40B4-BE49-F238E27FC236}">
                <a16:creationId xmlns:a16="http://schemas.microsoft.com/office/drawing/2014/main" id="{C58EC468-0A73-D85B-4600-DB50590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52" y="3039760"/>
            <a:ext cx="155429" cy="15542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620E8A45-F6EE-ED48-49B2-30A6BA3BA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22" y="2659808"/>
            <a:ext cx="169370" cy="1693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0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8097-35CE-EEBE-F08F-B773132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87443" y="746518"/>
            <a:ext cx="1769107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172;p31">
            <a:extLst>
              <a:ext uri="{FF2B5EF4-FFF2-40B4-BE49-F238E27FC236}">
                <a16:creationId xmlns:a16="http://schemas.microsoft.com/office/drawing/2014/main" id="{074C7FD6-5173-0DDA-4AA1-4F10A5D7E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7862" y="1835307"/>
            <a:ext cx="3059226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Выбрать технологию обучения модели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NLP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0" name="Google Shape;172;p31">
            <a:extLst>
              <a:ext uri="{FF2B5EF4-FFF2-40B4-BE49-F238E27FC236}">
                <a16:creationId xmlns:a16="http://schemas.microsoft.com/office/drawing/2014/main" id="{ED095148-E910-0B76-5E13-858671579D12}"/>
              </a:ext>
            </a:extLst>
          </p:cNvPr>
          <p:cNvSpPr txBox="1">
            <a:spLocks/>
          </p:cNvSpPr>
          <p:nvPr/>
        </p:nvSpPr>
        <p:spPr>
          <a:xfrm>
            <a:off x="5027861" y="2977109"/>
            <a:ext cx="2859202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 Обучить модель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3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Google Shape;172;p31">
            <a:extLst>
              <a:ext uri="{FF2B5EF4-FFF2-40B4-BE49-F238E27FC236}">
                <a16:creationId xmlns:a16="http://schemas.microsoft.com/office/drawing/2014/main" id="{C0225353-66A3-A538-51DE-F190608F3B3C}"/>
              </a:ext>
            </a:extLst>
          </p:cNvPr>
          <p:cNvSpPr txBox="1">
            <a:spLocks/>
          </p:cNvSpPr>
          <p:nvPr/>
        </p:nvSpPr>
        <p:spPr>
          <a:xfrm>
            <a:off x="5027860" y="3945590"/>
            <a:ext cx="32783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Получить метрики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CDCD35-126C-E93F-0FD6-CFE8C852899A}"/>
              </a:ext>
            </a:extLst>
          </p:cNvPr>
          <p:cNvGrpSpPr/>
          <p:nvPr/>
        </p:nvGrpSpPr>
        <p:grpSpPr>
          <a:xfrm>
            <a:off x="4233195" y="1604914"/>
            <a:ext cx="577034" cy="175828"/>
            <a:chOff x="2050256" y="941294"/>
            <a:chExt cx="5093494" cy="0"/>
          </a:xfrm>
        </p:grpSpPr>
        <p:cxnSp>
          <p:nvCxnSpPr>
            <p:cNvPr id="3" name="Google Shape;258;p35">
              <a:extLst>
                <a:ext uri="{FF2B5EF4-FFF2-40B4-BE49-F238E27FC236}">
                  <a16:creationId xmlns:a16="http://schemas.microsoft.com/office/drawing/2014/main" id="{D03B6E36-F884-2359-32AB-82BFC0F156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45;p28">
              <a:extLst>
                <a:ext uri="{FF2B5EF4-FFF2-40B4-BE49-F238E27FC236}">
                  <a16:creationId xmlns:a16="http://schemas.microsoft.com/office/drawing/2014/main" id="{5BE1F0BC-047E-0213-DA73-B98BE87E08EA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F6D9C93-4897-1776-ED8B-2E124AF7A9E8}"/>
              </a:ext>
            </a:extLst>
          </p:cNvPr>
          <p:cNvGrpSpPr/>
          <p:nvPr/>
        </p:nvGrpSpPr>
        <p:grpSpPr>
          <a:xfrm>
            <a:off x="4230019" y="2653719"/>
            <a:ext cx="577034" cy="175828"/>
            <a:chOff x="2050256" y="941294"/>
            <a:chExt cx="5093494" cy="0"/>
          </a:xfrm>
        </p:grpSpPr>
        <p:cxnSp>
          <p:nvCxnSpPr>
            <p:cNvPr id="27" name="Google Shape;258;p35">
              <a:extLst>
                <a:ext uri="{FF2B5EF4-FFF2-40B4-BE49-F238E27FC236}">
                  <a16:creationId xmlns:a16="http://schemas.microsoft.com/office/drawing/2014/main" id="{C800F500-B609-24FD-689D-EE94422737F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5;p28">
              <a:extLst>
                <a:ext uri="{FF2B5EF4-FFF2-40B4-BE49-F238E27FC236}">
                  <a16:creationId xmlns:a16="http://schemas.microsoft.com/office/drawing/2014/main" id="{4122AF36-62BE-51E1-4982-5C1C076CE000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D0D82C1-E215-E253-F4AE-39BD1D00F1EB}"/>
              </a:ext>
            </a:extLst>
          </p:cNvPr>
          <p:cNvGrpSpPr/>
          <p:nvPr/>
        </p:nvGrpSpPr>
        <p:grpSpPr>
          <a:xfrm>
            <a:off x="4226843" y="3691199"/>
            <a:ext cx="577034" cy="175828"/>
            <a:chOff x="2050256" y="941294"/>
            <a:chExt cx="5093494" cy="0"/>
          </a:xfrm>
        </p:grpSpPr>
        <p:cxnSp>
          <p:nvCxnSpPr>
            <p:cNvPr id="31" name="Google Shape;258;p35">
              <a:extLst>
                <a:ext uri="{FF2B5EF4-FFF2-40B4-BE49-F238E27FC236}">
                  <a16:creationId xmlns:a16="http://schemas.microsoft.com/office/drawing/2014/main" id="{7FF8DEF7-23EA-4708-D364-7493AA1A5A4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5;p28">
              <a:extLst>
                <a:ext uri="{FF2B5EF4-FFF2-40B4-BE49-F238E27FC236}">
                  <a16:creationId xmlns:a16="http://schemas.microsoft.com/office/drawing/2014/main" id="{04AEF555-54B0-8C09-133E-53D4B0E60771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8DFC9E-1A56-E264-2A2D-8992D8F2ABBD}"/>
              </a:ext>
            </a:extLst>
          </p:cNvPr>
          <p:cNvGrpSpPr/>
          <p:nvPr/>
        </p:nvGrpSpPr>
        <p:grpSpPr>
          <a:xfrm>
            <a:off x="4230019" y="4647847"/>
            <a:ext cx="577034" cy="175828"/>
            <a:chOff x="2050256" y="941294"/>
            <a:chExt cx="5093494" cy="0"/>
          </a:xfrm>
        </p:grpSpPr>
        <p:cxnSp>
          <p:nvCxnSpPr>
            <p:cNvPr id="11" name="Google Shape;258;p35">
              <a:extLst>
                <a:ext uri="{FF2B5EF4-FFF2-40B4-BE49-F238E27FC236}">
                  <a16:creationId xmlns:a16="http://schemas.microsoft.com/office/drawing/2014/main" id="{D0BA8CD8-4787-B535-4FB0-C73810578FB9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5;p28">
              <a:extLst>
                <a:ext uri="{FF2B5EF4-FFF2-40B4-BE49-F238E27FC236}">
                  <a16:creationId xmlns:a16="http://schemas.microsoft.com/office/drawing/2014/main" id="{8509018E-B4EB-543C-9467-2D2231B3946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2;p31">
            <a:extLst>
              <a:ext uri="{FF2B5EF4-FFF2-40B4-BE49-F238E27FC236}">
                <a16:creationId xmlns:a16="http://schemas.microsoft.com/office/drawing/2014/main" id="{42F97B13-7285-C34B-4F53-CA4F256419A2}"/>
              </a:ext>
            </a:extLst>
          </p:cNvPr>
          <p:cNvSpPr txBox="1">
            <a:spLocks/>
          </p:cNvSpPr>
          <p:nvPr/>
        </p:nvSpPr>
        <p:spPr>
          <a:xfrm>
            <a:off x="5027860" y="888150"/>
            <a:ext cx="3773603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r>
              <a:rPr lang="ru-RU" sz="2000" b="1" dirty="0">
                <a:solidFill>
                  <a:schemeClr val="bg1">
                    <a:lumMod val="10000"/>
                  </a:schemeClr>
                </a:solidFill>
              </a:rPr>
              <a:t>–  Обработать датасет</a:t>
            </a:r>
            <a:endParaRPr lang="ru-RU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Google Shape;510;p46">
            <a:extLst>
              <a:ext uri="{FF2B5EF4-FFF2-40B4-BE49-F238E27FC236}">
                <a16:creationId xmlns:a16="http://schemas.microsoft.com/office/drawing/2014/main" id="{F3782EC6-CD84-BC40-6D70-53EC754615AB}"/>
              </a:ext>
            </a:extLst>
          </p:cNvPr>
          <p:cNvSpPr txBox="1">
            <a:spLocks/>
          </p:cNvSpPr>
          <p:nvPr/>
        </p:nvSpPr>
        <p:spPr>
          <a:xfrm>
            <a:off x="2275052" y="304610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Задачи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Задачи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F7F0804F-0A11-4941-A8A5-8250B4FE905A}"/>
              </a:ext>
            </a:extLst>
          </p:cNvPr>
          <p:cNvSpPr txBox="1">
            <a:spLocks/>
          </p:cNvSpPr>
          <p:nvPr/>
        </p:nvSpPr>
        <p:spPr>
          <a:xfrm>
            <a:off x="4143849" y="986990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Google Shape;182;p31">
            <a:extLst>
              <a:ext uri="{FF2B5EF4-FFF2-40B4-BE49-F238E27FC236}">
                <a16:creationId xmlns:a16="http://schemas.microsoft.com/office/drawing/2014/main" id="{8F6ABAC1-3711-0A72-5C33-AA22D3E37D56}"/>
              </a:ext>
            </a:extLst>
          </p:cNvPr>
          <p:cNvSpPr txBox="1">
            <a:spLocks/>
          </p:cNvSpPr>
          <p:nvPr/>
        </p:nvSpPr>
        <p:spPr>
          <a:xfrm>
            <a:off x="4121815" y="97074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5" name="Google Shape;182;p31">
            <a:extLst>
              <a:ext uri="{FF2B5EF4-FFF2-40B4-BE49-F238E27FC236}">
                <a16:creationId xmlns:a16="http://schemas.microsoft.com/office/drawing/2014/main" id="{B1584961-A4DB-7373-CF74-C9E75936BB44}"/>
              </a:ext>
            </a:extLst>
          </p:cNvPr>
          <p:cNvSpPr txBox="1">
            <a:spLocks/>
          </p:cNvSpPr>
          <p:nvPr/>
        </p:nvSpPr>
        <p:spPr>
          <a:xfrm>
            <a:off x="4161488" y="2022616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Google Shape;182;p31">
            <a:extLst>
              <a:ext uri="{FF2B5EF4-FFF2-40B4-BE49-F238E27FC236}">
                <a16:creationId xmlns:a16="http://schemas.microsoft.com/office/drawing/2014/main" id="{6DF5FB5E-C52A-B0F0-0763-A29F08ED0C40}"/>
              </a:ext>
            </a:extLst>
          </p:cNvPr>
          <p:cNvSpPr txBox="1">
            <a:spLocks/>
          </p:cNvSpPr>
          <p:nvPr/>
        </p:nvSpPr>
        <p:spPr>
          <a:xfrm>
            <a:off x="4137175" y="201487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Google Shape;182;p31">
            <a:extLst>
              <a:ext uri="{FF2B5EF4-FFF2-40B4-BE49-F238E27FC236}">
                <a16:creationId xmlns:a16="http://schemas.microsoft.com/office/drawing/2014/main" id="{64E5AC12-56C9-33B4-ACF5-3AA979D97C01}"/>
              </a:ext>
            </a:extLst>
          </p:cNvPr>
          <p:cNvSpPr txBox="1">
            <a:spLocks/>
          </p:cNvSpPr>
          <p:nvPr/>
        </p:nvSpPr>
        <p:spPr>
          <a:xfrm>
            <a:off x="4147683" y="3063987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9A3A1385-51CC-C77E-7CCB-E733628B7067}"/>
              </a:ext>
            </a:extLst>
          </p:cNvPr>
          <p:cNvSpPr txBox="1">
            <a:spLocks/>
          </p:cNvSpPr>
          <p:nvPr/>
        </p:nvSpPr>
        <p:spPr>
          <a:xfrm>
            <a:off x="4123874" y="3053965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Google Shape;182;p31">
            <a:extLst>
              <a:ext uri="{FF2B5EF4-FFF2-40B4-BE49-F238E27FC236}">
                <a16:creationId xmlns:a16="http://schemas.microsoft.com/office/drawing/2014/main" id="{9B6C2486-822A-66FC-3E01-DEE86B393D77}"/>
              </a:ext>
            </a:extLst>
          </p:cNvPr>
          <p:cNvSpPr txBox="1">
            <a:spLocks/>
          </p:cNvSpPr>
          <p:nvPr/>
        </p:nvSpPr>
        <p:spPr>
          <a:xfrm>
            <a:off x="4143848" y="4042808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Google Shape;182;p31">
            <a:extLst>
              <a:ext uri="{FF2B5EF4-FFF2-40B4-BE49-F238E27FC236}">
                <a16:creationId xmlns:a16="http://schemas.microsoft.com/office/drawing/2014/main" id="{957E4EDD-BD82-7C71-73A4-05DC0F13B59B}"/>
              </a:ext>
            </a:extLst>
          </p:cNvPr>
          <p:cNvSpPr txBox="1">
            <a:spLocks/>
          </p:cNvSpPr>
          <p:nvPr/>
        </p:nvSpPr>
        <p:spPr>
          <a:xfrm>
            <a:off x="4123874" y="4029611"/>
            <a:ext cx="737401" cy="6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5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B56C2C1-234C-1355-B595-1FB959E1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" y="1038619"/>
            <a:ext cx="3639376" cy="36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2743197" y="777447"/>
            <a:ext cx="36576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172;p31">
            <a:extLst>
              <a:ext uri="{FF2B5EF4-FFF2-40B4-BE49-F238E27FC236}">
                <a16:creationId xmlns:a16="http://schemas.microsoft.com/office/drawing/2014/main" id="{B71EBB11-A3C5-92F0-83F2-850D6041F6AD}"/>
              </a:ext>
            </a:extLst>
          </p:cNvPr>
          <p:cNvSpPr txBox="1">
            <a:spLocks/>
          </p:cNvSpPr>
          <p:nvPr/>
        </p:nvSpPr>
        <p:spPr>
          <a:xfrm>
            <a:off x="1426486" y="3563382"/>
            <a:ext cx="7660364" cy="83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ru-RU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4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3" name="Google Shape;245;p35">
            <a:extLst>
              <a:ext uri="{FF2B5EF4-FFF2-40B4-BE49-F238E27FC236}">
                <a16:creationId xmlns:a16="http://schemas.microsoft.com/office/drawing/2014/main" id="{458B1B91-22DC-5CCE-CDC5-04ED48C7674C}"/>
              </a:ext>
            </a:extLst>
          </p:cNvPr>
          <p:cNvSpPr/>
          <p:nvPr/>
        </p:nvSpPr>
        <p:spPr>
          <a:xfrm>
            <a:off x="5337847" y="3535419"/>
            <a:ext cx="3235422" cy="9246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Google Shape;236;p35">
            <a:extLst>
              <a:ext uri="{FF2B5EF4-FFF2-40B4-BE49-F238E27FC236}">
                <a16:creationId xmlns:a16="http://schemas.microsoft.com/office/drawing/2014/main" id="{7BE001B4-09AE-A2D4-4865-A09E16B6C1CC}"/>
              </a:ext>
            </a:extLst>
          </p:cNvPr>
          <p:cNvSpPr txBox="1">
            <a:spLocks/>
          </p:cNvSpPr>
          <p:nvPr/>
        </p:nvSpPr>
        <p:spPr>
          <a:xfrm>
            <a:off x="395478" y="1512421"/>
            <a:ext cx="5146716" cy="7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Bert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-подобной предобученной модели классификации</a:t>
            </a:r>
          </a:p>
        </p:txBody>
      </p:sp>
      <p:sp>
        <p:nvSpPr>
          <p:cNvPr id="32" name="Google Shape;236;p35">
            <a:extLst>
              <a:ext uri="{FF2B5EF4-FFF2-40B4-BE49-F238E27FC236}">
                <a16:creationId xmlns:a16="http://schemas.microsoft.com/office/drawing/2014/main" id="{DDA53B89-8463-66DA-B075-1F88DB667AB4}"/>
              </a:ext>
            </a:extLst>
          </p:cNvPr>
          <p:cNvSpPr txBox="1">
            <a:spLocks/>
          </p:cNvSpPr>
          <p:nvPr/>
        </p:nvSpPr>
        <p:spPr>
          <a:xfrm>
            <a:off x="5461893" y="3685499"/>
            <a:ext cx="2970564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just"/>
            <a:r>
              <a:rPr lang="ru-RU" sz="1800" dirty="0">
                <a:solidFill>
                  <a:schemeClr val="tx1">
                    <a:lumMod val="50000"/>
                  </a:schemeClr>
                </a:solidFill>
              </a:rPr>
              <a:t>Использование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PyTorch</a:t>
            </a:r>
            <a:endParaRPr lang="ru-RU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A1402-4CD2-F548-EF6D-602318A1A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82"/>
          <a:stretch/>
        </p:blipFill>
        <p:spPr bwMode="auto">
          <a:xfrm>
            <a:off x="8136796" y="3556753"/>
            <a:ext cx="324236" cy="9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08E640E-7A66-5790-5BD5-ECB160A7D68C}"/>
              </a:ext>
            </a:extLst>
          </p:cNvPr>
          <p:cNvGrpSpPr/>
          <p:nvPr/>
        </p:nvGrpSpPr>
        <p:grpSpPr>
          <a:xfrm>
            <a:off x="-53461" y="2626081"/>
            <a:ext cx="6003721" cy="2410540"/>
            <a:chOff x="204697" y="2974700"/>
            <a:chExt cx="6003721" cy="2410540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767542CF-6BFD-8D8E-D4AB-5F695E8958EE}"/>
                </a:ext>
              </a:extLst>
            </p:cNvPr>
            <p:cNvGrpSpPr/>
            <p:nvPr/>
          </p:nvGrpSpPr>
          <p:grpSpPr>
            <a:xfrm>
              <a:off x="204697" y="2974700"/>
              <a:ext cx="4859728" cy="2231853"/>
              <a:chOff x="204697" y="2974700"/>
              <a:chExt cx="4859728" cy="2231853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EDB9219-C2E2-14CA-03F7-FB6DA2439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23" y="4338083"/>
                <a:ext cx="1613153" cy="86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8799752-D87A-86B1-0F7B-F00823B34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9463" y="3977861"/>
                <a:ext cx="1730748" cy="686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4AF0B2A-9394-47DA-F5E8-7366D531C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0082" y="3020236"/>
                <a:ext cx="2374343" cy="67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9BEB74EC-1993-F52F-FC0C-7DB0BC3A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97" y="2974700"/>
                <a:ext cx="1904297" cy="1071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FC85DE0-5B54-DB3C-E5D5-1276CB06E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84" b="27533"/>
            <a:stretch/>
          </p:blipFill>
          <p:spPr bwMode="auto">
            <a:xfrm>
              <a:off x="3920432" y="4822318"/>
              <a:ext cx="2287986" cy="5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28EDAD88-B50B-4A4F-C175-D9A22FB3F4F4}"/>
              </a:ext>
            </a:extLst>
          </p:cNvPr>
          <p:cNvSpPr txBox="1">
            <a:spLocks/>
          </p:cNvSpPr>
          <p:nvPr/>
        </p:nvSpPr>
        <p:spPr>
          <a:xfrm>
            <a:off x="2269332" y="312377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accent2">
                    <a:lumMod val="65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accent2">
                  <a:lumMod val="65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Стек технологий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CBDE949-AA4D-8D00-F788-D480578AA58A}"/>
              </a:ext>
            </a:extLst>
          </p:cNvPr>
          <p:cNvGrpSpPr/>
          <p:nvPr/>
        </p:nvGrpSpPr>
        <p:grpSpPr>
          <a:xfrm>
            <a:off x="6175165" y="899565"/>
            <a:ext cx="2492041" cy="2344156"/>
            <a:chOff x="6113095" y="912808"/>
            <a:chExt cx="2602516" cy="238902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B424CCD-4B32-6D22-3EC9-600967C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3095" y="912808"/>
              <a:ext cx="2602516" cy="23890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  <p:sp>
          <p:nvSpPr>
            <p:cNvPr id="10" name="Google Shape;198;p32">
              <a:extLst>
                <a:ext uri="{FF2B5EF4-FFF2-40B4-BE49-F238E27FC236}">
                  <a16:creationId xmlns:a16="http://schemas.microsoft.com/office/drawing/2014/main" id="{92BEAB08-AD73-0C70-5C7C-37C24445A399}"/>
                </a:ext>
              </a:extLst>
            </p:cNvPr>
            <p:cNvSpPr/>
            <p:nvPr/>
          </p:nvSpPr>
          <p:spPr>
            <a:xfrm>
              <a:off x="6183331" y="946598"/>
              <a:ext cx="2489208" cy="2355238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rgbClr val="1F21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Google Shape;243;p35">
            <a:extLst>
              <a:ext uri="{FF2B5EF4-FFF2-40B4-BE49-F238E27FC236}">
                <a16:creationId xmlns:a16="http://schemas.microsoft.com/office/drawing/2014/main" id="{B6C29580-864B-BEA9-DB65-73E7F72738DB}"/>
              </a:ext>
            </a:extLst>
          </p:cNvPr>
          <p:cNvSpPr/>
          <p:nvPr/>
        </p:nvSpPr>
        <p:spPr>
          <a:xfrm>
            <a:off x="246547" y="1350894"/>
            <a:ext cx="5444578" cy="110743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3A0F6">
                <a:alpha val="74902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32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7DE912-ADA4-FD87-C900-1AA6EA0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4" name="TextBox 133"/>
          <p:cNvSpPr txBox="1"/>
          <p:nvPr/>
        </p:nvSpPr>
        <p:spPr>
          <a:xfrm>
            <a:off x="2230440" y="3859208"/>
            <a:ext cx="5645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Honest</a:t>
            </a:r>
          </a:p>
        </p:txBody>
      </p:sp>
      <p:sp>
        <p:nvSpPr>
          <p:cNvPr id="5" name="TextBox 134"/>
          <p:cNvSpPr txBox="1"/>
          <p:nvPr/>
        </p:nvSpPr>
        <p:spPr>
          <a:xfrm>
            <a:off x="2187159" y="4131546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id-ID" sz="1050" b="1" kern="1200" dirty="0">
                <a:solidFill>
                  <a:prstClr val="white"/>
                </a:solidFill>
                <a:latin typeface="Calibri Light" panose="020F0302020204030204"/>
                <a:ea typeface="+mn-ea"/>
                <a:cs typeface="+mn-cs"/>
              </a:rPr>
              <a:t>Strategic</a:t>
            </a:r>
          </a:p>
        </p:txBody>
      </p:sp>
      <p:grpSp>
        <p:nvGrpSpPr>
          <p:cNvPr id="6" name="组合 10"/>
          <p:cNvGrpSpPr/>
          <p:nvPr/>
        </p:nvGrpSpPr>
        <p:grpSpPr>
          <a:xfrm>
            <a:off x="553812" y="1263010"/>
            <a:ext cx="7093934" cy="2596199"/>
            <a:chOff x="-8806" y="5098469"/>
            <a:chExt cx="19583952" cy="7167227"/>
          </a:xfrm>
        </p:grpSpPr>
        <p:sp>
          <p:nvSpPr>
            <p:cNvPr id="7" name="Shape 561"/>
            <p:cNvSpPr/>
            <p:nvPr/>
          </p:nvSpPr>
          <p:spPr>
            <a:xfrm>
              <a:off x="-8806" y="5098469"/>
              <a:ext cx="19583952" cy="7167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37119" tIns="68550" rIns="137119" bIns="68550" anchor="t" anchorCtr="0">
              <a:noAutofit/>
            </a:bodyPr>
            <a:lstStyle/>
            <a:p>
              <a:pPr defTabSz="685800">
                <a:buClrTx/>
              </a:pPr>
              <a:endParaRPr sz="2700" kern="1200">
                <a:solidFill>
                  <a:prstClr val="black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562"/>
            <p:cNvSpPr/>
            <p:nvPr/>
          </p:nvSpPr>
          <p:spPr>
            <a:xfrm>
              <a:off x="7989088" y="9407205"/>
              <a:ext cx="1276883" cy="12737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Shape 563"/>
            <p:cNvSpPr/>
            <p:nvPr/>
          </p:nvSpPr>
          <p:spPr>
            <a:xfrm>
              <a:off x="12045353" y="6795081"/>
              <a:ext cx="1249155" cy="1246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Shape 564"/>
            <p:cNvSpPr/>
            <p:nvPr/>
          </p:nvSpPr>
          <p:spPr>
            <a:xfrm>
              <a:off x="16271429" y="7446301"/>
              <a:ext cx="1276883" cy="1273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Shape 565"/>
            <p:cNvSpPr/>
            <p:nvPr/>
          </p:nvSpPr>
          <p:spPr>
            <a:xfrm>
              <a:off x="3981355" y="8405018"/>
              <a:ext cx="1276883" cy="12647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37119" tIns="68550" rIns="137119" bIns="68550" anchor="ctr" anchorCtr="0">
              <a:noAutofit/>
            </a:bodyPr>
            <a:lstStyle/>
            <a:p>
              <a:pPr algn="ctr" defTabSz="685800">
                <a:buClrTx/>
              </a:pPr>
              <a:endParaRPr sz="3600" kern="1200">
                <a:solidFill>
                  <a:prstClr val="whit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文本框 24"/>
          <p:cNvSpPr txBox="1"/>
          <p:nvPr/>
        </p:nvSpPr>
        <p:spPr>
          <a:xfrm>
            <a:off x="6486426" y="2672869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3826236" y="1360346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3091487" y="3424980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273748" y="2110274"/>
            <a:ext cx="2187956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125"/>
              </a:lnSpc>
              <a:buClrTx/>
            </a:pPr>
            <a:r>
              <a:rPr lang="ru-RU" altLang="zh-CN" sz="1200" b="1" kern="1200" dirty="0">
                <a:solidFill>
                  <a:srgbClr val="C00000"/>
                </a:solidFill>
                <a:latin typeface="Calibri" panose="020F0502020204030204"/>
                <a:ea typeface="微软雅黑" pitchFamily="34" charset="-122"/>
                <a:cs typeface="+mn-cs"/>
              </a:rPr>
              <a:t>Сделали то-то</a:t>
            </a:r>
            <a:endParaRPr lang="ru-RU" altLang="zh-CN" sz="12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itchFamily="34" charset="-122"/>
              <a:cs typeface="+mn-cs"/>
            </a:endParaRPr>
          </a:p>
        </p:txBody>
      </p:sp>
      <p:sp>
        <p:nvSpPr>
          <p:cNvPr id="2" name="Shape 579">
            <a:extLst>
              <a:ext uri="{FF2B5EF4-FFF2-40B4-BE49-F238E27FC236}">
                <a16:creationId xmlns:a16="http://schemas.microsoft.com/office/drawing/2014/main" id="{988244EF-A321-86A8-C821-10A71CC98883}"/>
              </a:ext>
            </a:extLst>
          </p:cNvPr>
          <p:cNvSpPr/>
          <p:nvPr/>
        </p:nvSpPr>
        <p:spPr>
          <a:xfrm>
            <a:off x="7740022" y="846516"/>
            <a:ext cx="572128" cy="557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defTabSz="685800">
              <a:buClrTx/>
            </a:pPr>
            <a:endParaRPr sz="2700" kern="1200">
              <a:solidFill>
                <a:prstClr val="black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B1F0333-9A2E-06B5-241B-A9904A5CBB2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1347278-4453-962A-E307-0B9AB8B3AEEC}"/>
              </a:ext>
            </a:extLst>
          </p:cNvPr>
          <p:cNvGrpSpPr/>
          <p:nvPr/>
        </p:nvGrpSpPr>
        <p:grpSpPr>
          <a:xfrm>
            <a:off x="3450905" y="783188"/>
            <a:ext cx="2240280" cy="221876"/>
            <a:chOff x="2050256" y="941294"/>
            <a:chExt cx="5093494" cy="0"/>
          </a:xfrm>
        </p:grpSpPr>
        <p:cxnSp>
          <p:nvCxnSpPr>
            <p:cNvPr id="17" name="Google Shape;258;p35">
              <a:extLst>
                <a:ext uri="{FF2B5EF4-FFF2-40B4-BE49-F238E27FC236}">
                  <a16:creationId xmlns:a16="http://schemas.microsoft.com/office/drawing/2014/main" id="{0BD7395C-20EA-B168-4471-05C762D3AC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5;p28">
              <a:extLst>
                <a:ext uri="{FF2B5EF4-FFF2-40B4-BE49-F238E27FC236}">
                  <a16:creationId xmlns:a16="http://schemas.microsoft.com/office/drawing/2014/main" id="{A2383835-3365-6696-C6C5-F975BE6423B4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510;p46">
            <a:extLst>
              <a:ext uri="{FF2B5EF4-FFF2-40B4-BE49-F238E27FC236}">
                <a16:creationId xmlns:a16="http://schemas.microsoft.com/office/drawing/2014/main" id="{D30D37EE-A7D1-38BE-7F6C-7AB429D6BE14}"/>
              </a:ext>
            </a:extLst>
          </p:cNvPr>
          <p:cNvSpPr txBox="1">
            <a:spLocks/>
          </p:cNvSpPr>
          <p:nvPr/>
        </p:nvSpPr>
        <p:spPr>
          <a:xfrm>
            <a:off x="2251240" y="29820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Роад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 мап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424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6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DE1D7-4627-F4AD-D30F-F48316AF8F20}"/>
              </a:ext>
            </a:extLst>
          </p:cNvPr>
          <p:cNvSpPr txBox="1"/>
          <p:nvPr/>
        </p:nvSpPr>
        <p:spPr>
          <a:xfrm>
            <a:off x="251458" y="1935369"/>
            <a:ext cx="69461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- это </a:t>
            </a:r>
            <a:r>
              <a:rPr lang="ru-RU" dirty="0" err="1"/>
              <a:t>предобученная</a:t>
            </a:r>
            <a:r>
              <a:rPr lang="ru-RU" dirty="0"/>
              <a:t> модель </a:t>
            </a:r>
            <a:r>
              <a:rPr lang="ru-RU" dirty="0" err="1"/>
              <a:t>Rubert</a:t>
            </a:r>
            <a:r>
              <a:rPr lang="ru-RU" dirty="0"/>
              <a:t> (Russian BERT) из библиотеки </a:t>
            </a:r>
            <a:r>
              <a:rPr lang="ru-RU" dirty="0" err="1"/>
              <a:t>DeepPavlov</a:t>
            </a:r>
            <a:r>
              <a:rPr lang="ru-RU" dirty="0"/>
              <a:t>. Она является русскоязычным вариантом BERT, которая обучена на большом корпусе русскоязычных текстов.</a:t>
            </a:r>
          </a:p>
          <a:p>
            <a:r>
              <a:rPr lang="ru-RU" dirty="0"/>
              <a:t>Функциональность и структура модели "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" основана на оригинальной архитектуре модели BERT, но с учетом особенностей русского языка. Модель способна к выполнению различных задач обработки естественного языка (Natural Language Processing, NLP), таких как классификация, извлечение именованных сущностей, вопросно-ответная система и другие.</a:t>
            </a:r>
          </a:p>
          <a:p>
            <a:r>
              <a:rPr lang="ru-RU" dirty="0"/>
              <a:t>Модель </a:t>
            </a:r>
            <a:r>
              <a:rPr lang="ru-RU" dirty="0" err="1"/>
              <a:t>DeepPavlov</a:t>
            </a:r>
            <a:r>
              <a:rPr lang="ru-RU" dirty="0"/>
              <a:t>/</a:t>
            </a:r>
            <a:r>
              <a:rPr lang="ru-RU" dirty="0" err="1"/>
              <a:t>rubert</a:t>
            </a:r>
            <a:r>
              <a:rPr lang="ru-RU" dirty="0"/>
              <a:t>-base-</a:t>
            </a:r>
            <a:r>
              <a:rPr lang="ru-RU" dirty="0" err="1"/>
              <a:t>cased</a:t>
            </a:r>
            <a:r>
              <a:rPr lang="ru-RU" dirty="0"/>
              <a:t> может быть использована с помощью библиотеки </a:t>
            </a:r>
            <a:r>
              <a:rPr lang="ru-RU" dirty="0" err="1"/>
              <a:t>Hugging</a:t>
            </a:r>
            <a:r>
              <a:rPr lang="ru-RU" dirty="0"/>
              <a:t> Face </a:t>
            </a:r>
            <a:r>
              <a:rPr lang="ru-RU" dirty="0" err="1"/>
              <a:t>Transformers</a:t>
            </a:r>
            <a:r>
              <a:rPr lang="ru-RU" dirty="0"/>
              <a:t> для работы с текстовыми данными на русском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1372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06B14B-82CE-C95D-556F-BA4B0599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7</a:t>
            </a:fld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A2C53C-D904-C81C-529C-35090AA6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6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79CA0-AE03-514A-B47B-69F522858B64}"/>
              </a:ext>
            </a:extLst>
          </p:cNvPr>
          <p:cNvGrpSpPr/>
          <p:nvPr/>
        </p:nvGrpSpPr>
        <p:grpSpPr>
          <a:xfrm>
            <a:off x="4271152" y="1630263"/>
            <a:ext cx="4503575" cy="2192586"/>
            <a:chOff x="4018171" y="1696593"/>
            <a:chExt cx="4113382" cy="2002618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4AD2CC91-8B3B-824F-97D4-B92AC6550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1696593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235889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lang="zh-CN" altLang="en-US" b="1" kern="1200" dirty="0">
                <a:solidFill>
                  <a:srgbClr val="235889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A698C3AE-67FB-E241-88B3-83A5C455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276157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A24A0E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lang="zh-CN" altLang="en-US" b="1" kern="1200" dirty="0">
                <a:solidFill>
                  <a:srgbClr val="A24A0E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E648BCB2-5213-0146-A08E-C39E429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284843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646464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3</a:t>
              </a:r>
              <a:endParaRPr lang="zh-CN" altLang="en-US" b="1" kern="1200" dirty="0">
                <a:solidFill>
                  <a:srgbClr val="646464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A978093-0159-E946-98B0-A03D2817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171" y="3395760"/>
              <a:ext cx="306144" cy="303451"/>
            </a:xfrm>
            <a:custGeom>
              <a:avLst/>
              <a:gdLst>
                <a:gd name="T0" fmla="*/ 40 w 142"/>
                <a:gd name="T1" fmla="*/ 0 h 141"/>
                <a:gd name="T2" fmla="*/ 102 w 142"/>
                <a:gd name="T3" fmla="*/ 0 h 141"/>
                <a:gd name="T4" fmla="*/ 142 w 142"/>
                <a:gd name="T5" fmla="*/ 40 h 141"/>
                <a:gd name="T6" fmla="*/ 142 w 142"/>
                <a:gd name="T7" fmla="*/ 101 h 141"/>
                <a:gd name="T8" fmla="*/ 102 w 142"/>
                <a:gd name="T9" fmla="*/ 141 h 141"/>
                <a:gd name="T10" fmla="*/ 40 w 142"/>
                <a:gd name="T11" fmla="*/ 141 h 141"/>
                <a:gd name="T12" fmla="*/ 0 w 142"/>
                <a:gd name="T13" fmla="*/ 101 h 141"/>
                <a:gd name="T14" fmla="*/ 0 w 142"/>
                <a:gd name="T15" fmla="*/ 40 h 141"/>
                <a:gd name="T16" fmla="*/ 40 w 14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1">
                  <a:moveTo>
                    <a:pt x="4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4" y="0"/>
                    <a:pt x="142" y="18"/>
                    <a:pt x="142" y="40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2" y="123"/>
                    <a:pt x="124" y="141"/>
                    <a:pt x="102" y="141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141"/>
                    <a:pt x="0" y="123"/>
                    <a:pt x="0" y="10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1430" tIns="25715" rIns="51430" bIns="25715" numCol="1" anchor="ctr" anchorCtr="0" compatLnSpc="1">
              <a:prstTxWarp prst="textNoShape">
                <a:avLst/>
              </a:prstTxWarp>
            </a:bodyPr>
            <a:lstStyle/>
            <a:p>
              <a:pPr algn="ctr" defTabSz="685800">
                <a:buClrTx/>
              </a:pPr>
              <a:r>
                <a:rPr lang="ru-RU" altLang="zh-CN" b="1" kern="1200" dirty="0">
                  <a:solidFill>
                    <a:srgbClr val="967200"/>
                  </a:solidFill>
                  <a:latin typeface="Calibri" panose="020F0502020204030204"/>
                  <a:ea typeface="等线" panose="02010600030101010101" pitchFamily="2" charset="-122"/>
                  <a:cs typeface="+mn-cs"/>
                </a:rPr>
                <a:t>4</a:t>
              </a:r>
              <a:endParaRPr lang="zh-CN" altLang="en-US" b="1" kern="1200" dirty="0">
                <a:solidFill>
                  <a:srgbClr val="967200"/>
                </a:solidFill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7FBC7A5F-F666-B34B-9E2F-C7E16ECA1450}"/>
                </a:ext>
              </a:extLst>
            </p:cNvPr>
            <p:cNvSpPr/>
            <p:nvPr/>
          </p:nvSpPr>
          <p:spPr>
            <a:xfrm>
              <a:off x="4370366" y="1697117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19E7A86-EBC7-2C40-AF02-D80445EAF0E1}"/>
                </a:ext>
              </a:extLst>
            </p:cNvPr>
            <p:cNvSpPr/>
            <p:nvPr/>
          </p:nvSpPr>
          <p:spPr>
            <a:xfrm>
              <a:off x="4407651" y="1733567"/>
              <a:ext cx="3062238" cy="229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0.75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A8A9305C-9210-9D4A-8AF9-2B0D018C7AEB}"/>
                </a:ext>
              </a:extLst>
            </p:cNvPr>
            <p:cNvSpPr/>
            <p:nvPr/>
          </p:nvSpPr>
          <p:spPr>
            <a:xfrm>
              <a:off x="4370366" y="226350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圆角矩形 20">
              <a:extLst>
                <a:ext uri="{FF2B5EF4-FFF2-40B4-BE49-F238E27FC236}">
                  <a16:creationId xmlns:a16="http://schemas.microsoft.com/office/drawing/2014/main" id="{45DD1BE6-3D92-9F4B-B6BE-4F6813166718}"/>
                </a:ext>
              </a:extLst>
            </p:cNvPr>
            <p:cNvSpPr/>
            <p:nvPr/>
          </p:nvSpPr>
          <p:spPr>
            <a:xfrm>
              <a:off x="4407651" y="2299955"/>
              <a:ext cx="863651" cy="2295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1F7F9783-F759-3E44-850D-BD321538FDCB}"/>
                </a:ext>
              </a:extLst>
            </p:cNvPr>
            <p:cNvSpPr/>
            <p:nvPr/>
          </p:nvSpPr>
          <p:spPr>
            <a:xfrm>
              <a:off x="4370366" y="282989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圆角矩形 22">
              <a:extLst>
                <a:ext uri="{FF2B5EF4-FFF2-40B4-BE49-F238E27FC236}">
                  <a16:creationId xmlns:a16="http://schemas.microsoft.com/office/drawing/2014/main" id="{48ABF778-DE80-DF4E-9F26-8845C61A441A}"/>
                </a:ext>
              </a:extLst>
            </p:cNvPr>
            <p:cNvSpPr/>
            <p:nvPr/>
          </p:nvSpPr>
          <p:spPr>
            <a:xfrm>
              <a:off x="4407650" y="2866345"/>
              <a:ext cx="3342619" cy="2295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0.8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23">
              <a:extLst>
                <a:ext uri="{FF2B5EF4-FFF2-40B4-BE49-F238E27FC236}">
                  <a16:creationId xmlns:a16="http://schemas.microsoft.com/office/drawing/2014/main" id="{6E912F60-4A65-B04E-8A90-849E8BFFDC86}"/>
                </a:ext>
              </a:extLst>
            </p:cNvPr>
            <p:cNvSpPr/>
            <p:nvPr/>
          </p:nvSpPr>
          <p:spPr>
            <a:xfrm>
              <a:off x="4370366" y="3396285"/>
              <a:ext cx="3761187" cy="302400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ctr" defTabSz="685800">
                <a:buClrTx/>
              </a:pPr>
              <a:endParaRPr lang="zh-CN" altLang="en-US" sz="788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圆角矩形 24">
              <a:extLst>
                <a:ext uri="{FF2B5EF4-FFF2-40B4-BE49-F238E27FC236}">
                  <a16:creationId xmlns:a16="http://schemas.microsoft.com/office/drawing/2014/main" id="{E9351B88-FC84-1B45-87F2-6A10C627F092}"/>
                </a:ext>
              </a:extLst>
            </p:cNvPr>
            <p:cNvSpPr/>
            <p:nvPr/>
          </p:nvSpPr>
          <p:spPr>
            <a:xfrm>
              <a:off x="4407650" y="3432735"/>
              <a:ext cx="3634931" cy="2295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3" tIns="34286" rIns="68573" bIns="34286" rtlCol="0" anchor="ctr"/>
            <a:lstStyle/>
            <a:p>
              <a:pPr algn="r" defTabSz="685800">
                <a:buClrTx/>
              </a:pPr>
              <a:r>
                <a:rPr lang="en-US" altLang="zh-CN" sz="900" kern="1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0.93</a:t>
              </a:r>
              <a:endParaRPr lang="zh-CN" altLang="en-US" sz="900" kern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2D4708-C0D0-77B0-21A3-487F22F44A44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8" name="Google Shape;258;p35">
              <a:extLst>
                <a:ext uri="{FF2B5EF4-FFF2-40B4-BE49-F238E27FC236}">
                  <a16:creationId xmlns:a16="http://schemas.microsoft.com/office/drawing/2014/main" id="{5C18F902-6973-7503-A998-DECF8EF3D20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5;p28">
              <a:extLst>
                <a:ext uri="{FF2B5EF4-FFF2-40B4-BE49-F238E27FC236}">
                  <a16:creationId xmlns:a16="http://schemas.microsoft.com/office/drawing/2014/main" id="{2D0D4A1E-D9F0-3684-68DB-953C559A1B32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rgbClr val="3F425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5EE2159-5BB1-FA76-21DA-F70C4DA77174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 w="38100" cap="flat" cmpd="sng" algn="ctr">
            <a:solidFill>
              <a:srgbClr val="F5F5F5">
                <a:alpha val="94902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D91B0-6C93-47AD-8D23-510063BB0AB5}" type="slidenum">
              <a:rPr kumimoji="0" lang="ru-RU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72;p31">
            <a:extLst>
              <a:ext uri="{FF2B5EF4-FFF2-40B4-BE49-F238E27FC236}">
                <a16:creationId xmlns:a16="http://schemas.microsoft.com/office/drawing/2014/main" id="{4A3BEC40-060E-832E-93DA-777E6FE753A8}"/>
              </a:ext>
            </a:extLst>
          </p:cNvPr>
          <p:cNvSpPr txBox="1">
            <a:spLocks/>
          </p:cNvSpPr>
          <p:nvPr/>
        </p:nvSpPr>
        <p:spPr>
          <a:xfrm>
            <a:off x="333662" y="1805247"/>
            <a:ext cx="3603828" cy="15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2800" dirty="0">
                <a:solidFill>
                  <a:schemeClr val="bg1">
                    <a:lumMod val="10000"/>
                  </a:schemeClr>
                </a:solidFill>
              </a:rPr>
              <a:t>На основании проведенных тестов мы получили следующие метрики.</a:t>
            </a: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EC46F09B-9C35-D1E3-AE7F-A47BF7CACE4C}"/>
              </a:ext>
            </a:extLst>
          </p:cNvPr>
          <p:cNvSpPr txBox="1">
            <a:spLocks/>
          </p:cNvSpPr>
          <p:nvPr/>
        </p:nvSpPr>
        <p:spPr>
          <a:xfrm>
            <a:off x="2267434" y="310738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" name="Google Shape;510;p46">
            <a:extLst>
              <a:ext uri="{FF2B5EF4-FFF2-40B4-BE49-F238E27FC236}">
                <a16:creationId xmlns:a16="http://schemas.microsoft.com/office/drawing/2014/main" id="{43FA6F85-BB61-3BAB-790A-7ED565EE38AF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252"/>
              </a:buClr>
              <a:buSzPts val="3000"/>
              <a:buFont typeface="Quest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5F5F5">
                    <a:lumMod val="10000"/>
                  </a:srgbClr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Заключение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5F5F5">
                  <a:lumMod val="10000"/>
                </a:srgbClr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3067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39C36B1-1A6A-B18D-85DC-38D2DF9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251382D-DF6C-7D8E-5D40-9C9E2EDC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43">
            <a:off x="-1808105" y="3510371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7772888-662B-9DC4-15BA-8858DE067D32}"/>
              </a:ext>
            </a:extLst>
          </p:cNvPr>
          <p:cNvGrpSpPr/>
          <p:nvPr/>
        </p:nvGrpSpPr>
        <p:grpSpPr>
          <a:xfrm>
            <a:off x="3625847" y="776754"/>
            <a:ext cx="1892300" cy="221876"/>
            <a:chOff x="2050256" y="941294"/>
            <a:chExt cx="5093494" cy="0"/>
          </a:xfrm>
        </p:grpSpPr>
        <p:cxnSp>
          <p:nvCxnSpPr>
            <p:cNvPr id="20" name="Google Shape;258;p35">
              <a:extLst>
                <a:ext uri="{FF2B5EF4-FFF2-40B4-BE49-F238E27FC236}">
                  <a16:creationId xmlns:a16="http://schemas.microsoft.com/office/drawing/2014/main" id="{6DAAA07D-DD3F-8850-AB6E-EB27B6A5E07A}"/>
                </a:ext>
              </a:extLst>
            </p:cNvPr>
            <p:cNvCxnSpPr>
              <a:cxnSpLocks/>
            </p:cNvCxnSpPr>
            <p:nvPr/>
          </p:nvCxnSpPr>
          <p:spPr>
            <a:xfrm>
              <a:off x="2050256" y="941294"/>
              <a:ext cx="5093494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5;p28">
              <a:extLst>
                <a:ext uri="{FF2B5EF4-FFF2-40B4-BE49-F238E27FC236}">
                  <a16:creationId xmlns:a16="http://schemas.microsoft.com/office/drawing/2014/main" id="{0C2C9889-4C7B-EAF9-8A68-D46B36B18D0D}"/>
                </a:ext>
              </a:extLst>
            </p:cNvPr>
            <p:cNvCxnSpPr/>
            <p:nvPr/>
          </p:nvCxnSpPr>
          <p:spPr>
            <a:xfrm>
              <a:off x="2073959" y="941294"/>
              <a:ext cx="504176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558931A-4240-023F-1832-16600BF80CD6}"/>
              </a:ext>
            </a:extLst>
          </p:cNvPr>
          <p:cNvSpPr/>
          <p:nvPr/>
        </p:nvSpPr>
        <p:spPr>
          <a:xfrm>
            <a:off x="8573269" y="4796684"/>
            <a:ext cx="408824" cy="239937"/>
          </a:xfrm>
          <a:prstGeom prst="roundRect">
            <a:avLst/>
          </a:prstGeom>
          <a:solidFill>
            <a:srgbClr val="3B9FFF">
              <a:alpha val="50196"/>
            </a:srgbClr>
          </a:solidFill>
          <a:ln>
            <a:solidFill>
              <a:schemeClr val="bg1">
                <a:alpha val="94902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0D91B0-6C93-47AD-8D23-510063BB0AB5}" type="slidenum">
              <a:rPr lang="ru-RU" smtClean="0">
                <a:solidFill>
                  <a:schemeClr val="bg2"/>
                </a:solidFill>
              </a:rPr>
              <a:t>9</a:t>
            </a:fld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5" name="Google Shape;172;p31">
            <a:extLst>
              <a:ext uri="{FF2B5EF4-FFF2-40B4-BE49-F238E27FC236}">
                <a16:creationId xmlns:a16="http://schemas.microsoft.com/office/drawing/2014/main" id="{EFF1F459-2CEB-13A5-08ED-FC9F949A5C2B}"/>
              </a:ext>
            </a:extLst>
          </p:cNvPr>
          <p:cNvSpPr txBox="1">
            <a:spLocks/>
          </p:cNvSpPr>
          <p:nvPr/>
        </p:nvSpPr>
        <p:spPr>
          <a:xfrm>
            <a:off x="885674" y="1913876"/>
            <a:ext cx="1991060" cy="33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just"/>
            <a:endParaRPr lang="ru-RU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79514C3-4A92-260F-00D2-CBAC9C5F275D}"/>
              </a:ext>
            </a:extLst>
          </p:cNvPr>
          <p:cNvGrpSpPr/>
          <p:nvPr/>
        </p:nvGrpSpPr>
        <p:grpSpPr>
          <a:xfrm>
            <a:off x="739905" y="1290479"/>
            <a:ext cx="3252723" cy="967967"/>
            <a:chOff x="159604" y="1294456"/>
            <a:chExt cx="3252723" cy="967967"/>
          </a:xfrm>
        </p:grpSpPr>
        <p:sp>
          <p:nvSpPr>
            <p:cNvPr id="24" name="Google Shape;182;p31">
              <a:extLst>
                <a:ext uri="{FF2B5EF4-FFF2-40B4-BE49-F238E27FC236}">
                  <a16:creationId xmlns:a16="http://schemas.microsoft.com/office/drawing/2014/main" id="{8F6ABAC1-3711-0A72-5C33-AA22D3E37D56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es" sz="5200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BCDCD35-126C-E93F-0FD6-CFE8C852899A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3" name="Google Shape;258;p35">
                <a:extLst>
                  <a:ext uri="{FF2B5EF4-FFF2-40B4-BE49-F238E27FC236}">
                    <a16:creationId xmlns:a16="http://schemas.microsoft.com/office/drawing/2014/main" id="{D03B6E36-F884-2359-32AB-82BFC0F15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145;p28">
                <a:extLst>
                  <a:ext uri="{FF2B5EF4-FFF2-40B4-BE49-F238E27FC236}">
                    <a16:creationId xmlns:a16="http://schemas.microsoft.com/office/drawing/2014/main" id="{5BE1F0BC-047E-0213-DA73-B98BE87E08EA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172;p31">
              <a:extLst>
                <a:ext uri="{FF2B5EF4-FFF2-40B4-BE49-F238E27FC236}">
                  <a16:creationId xmlns:a16="http://schemas.microsoft.com/office/drawing/2014/main" id="{BE929544-F6E3-6E9E-DC1A-9545829C0E82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Зазнобин Петр </a:t>
              </a:r>
            </a:p>
            <a:p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@smortlly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46" name="Google Shape;172;p31">
              <a:extLst>
                <a:ext uri="{FF2B5EF4-FFF2-40B4-BE49-F238E27FC236}">
                  <a16:creationId xmlns:a16="http://schemas.microsoft.com/office/drawing/2014/main" id="{0B27FE43-3D6E-1A48-A30D-958BB5496A04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161071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Аналитик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65EF356-75BB-9BEA-D9D6-A28A7002E613}"/>
              </a:ext>
            </a:extLst>
          </p:cNvPr>
          <p:cNvGrpSpPr/>
          <p:nvPr/>
        </p:nvGrpSpPr>
        <p:grpSpPr>
          <a:xfrm>
            <a:off x="1408096" y="2640357"/>
            <a:ext cx="3252723" cy="968411"/>
            <a:chOff x="159604" y="1294456"/>
            <a:chExt cx="3252723" cy="968411"/>
          </a:xfrm>
        </p:grpSpPr>
        <p:sp>
          <p:nvSpPr>
            <p:cNvPr id="64" name="Google Shape;182;p31">
              <a:extLst>
                <a:ext uri="{FF2B5EF4-FFF2-40B4-BE49-F238E27FC236}">
                  <a16:creationId xmlns:a16="http://schemas.microsoft.com/office/drawing/2014/main" id="{76F93D5A-6FA1-7E9E-BECA-0A85DE95EF85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C9A60A7-9F57-7BD7-5FEF-EB2D99DFF577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68" name="Google Shape;258;p35">
                <a:extLst>
                  <a:ext uri="{FF2B5EF4-FFF2-40B4-BE49-F238E27FC236}">
                    <a16:creationId xmlns:a16="http://schemas.microsoft.com/office/drawing/2014/main" id="{0489A2A1-BECC-9468-B51E-D05D64927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145;p28">
                <a:extLst>
                  <a:ext uri="{FF2B5EF4-FFF2-40B4-BE49-F238E27FC236}">
                    <a16:creationId xmlns:a16="http://schemas.microsoft.com/office/drawing/2014/main" id="{9E6B4C72-16E0-B64E-5F65-B88FC5BF284E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6" name="Google Shape;172;p31">
              <a:extLst>
                <a:ext uri="{FF2B5EF4-FFF2-40B4-BE49-F238E27FC236}">
                  <a16:creationId xmlns:a16="http://schemas.microsoft.com/office/drawing/2014/main" id="{526A2B92-7236-E7D9-59F6-8E2F44041BC0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Галимов Карим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number012345678</a:t>
              </a:r>
            </a:p>
          </p:txBody>
        </p:sp>
        <p:sp>
          <p:nvSpPr>
            <p:cNvPr id="67" name="Google Shape;172;p31">
              <a:extLst>
                <a:ext uri="{FF2B5EF4-FFF2-40B4-BE49-F238E27FC236}">
                  <a16:creationId xmlns:a16="http://schemas.microsoft.com/office/drawing/2014/main" id="{A4EE6E30-AF81-DE80-BADF-52C79ED6B33C}"/>
                </a:ext>
              </a:extLst>
            </p:cNvPr>
            <p:cNvSpPr txBox="1">
              <a:spLocks/>
            </p:cNvSpPr>
            <p:nvPr/>
          </p:nvSpPr>
          <p:spPr>
            <a:xfrm>
              <a:off x="991689" y="1932719"/>
              <a:ext cx="1727124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en-US" sz="1300" dirty="0">
                  <a:solidFill>
                    <a:schemeClr val="bg1">
                      <a:lumMod val="10000"/>
                    </a:schemeClr>
                  </a:solidFill>
                </a:rPr>
                <a:t>ML-</a:t>
              </a:r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инженер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F8C5B01-1C1A-9C0F-AFCA-0887545F39E6}"/>
              </a:ext>
            </a:extLst>
          </p:cNvPr>
          <p:cNvGrpSpPr/>
          <p:nvPr/>
        </p:nvGrpSpPr>
        <p:grpSpPr>
          <a:xfrm>
            <a:off x="4081035" y="3894690"/>
            <a:ext cx="3252723" cy="1033357"/>
            <a:chOff x="159604" y="1294456"/>
            <a:chExt cx="3252723" cy="1033357"/>
          </a:xfrm>
        </p:grpSpPr>
        <p:sp>
          <p:nvSpPr>
            <p:cNvPr id="71" name="Google Shape;182;p31">
              <a:extLst>
                <a:ext uri="{FF2B5EF4-FFF2-40B4-BE49-F238E27FC236}">
                  <a16:creationId xmlns:a16="http://schemas.microsoft.com/office/drawing/2014/main" id="{0D8FACD1-0560-D787-1525-C69E0CDAEC0A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92456698-9116-7BB2-8927-BC49D9315425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75" name="Google Shape;258;p35">
                <a:extLst>
                  <a:ext uri="{FF2B5EF4-FFF2-40B4-BE49-F238E27FC236}">
                    <a16:creationId xmlns:a16="http://schemas.microsoft.com/office/drawing/2014/main" id="{8FE054C9-5509-A081-8B93-14B252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145;p28">
                <a:extLst>
                  <a:ext uri="{FF2B5EF4-FFF2-40B4-BE49-F238E27FC236}">
                    <a16:creationId xmlns:a16="http://schemas.microsoft.com/office/drawing/2014/main" id="{E57736B1-AE54-2970-1B5F-08EEB38E7C8B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72;p31">
              <a:extLst>
                <a:ext uri="{FF2B5EF4-FFF2-40B4-BE49-F238E27FC236}">
                  <a16:creationId xmlns:a16="http://schemas.microsoft.com/office/drawing/2014/main" id="{32EED110-7F86-7E68-3FE2-2A70429FC53F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Рыжов Сергей</a:t>
              </a:r>
            </a:p>
            <a:p>
              <a:r>
                <a:rPr lang="en-US" sz="1200" b="1" dirty="0">
                  <a:solidFill>
                    <a:schemeClr val="tx1">
                      <a:lumMod val="50000"/>
                    </a:schemeClr>
                  </a:solidFill>
                </a:rPr>
                <a:t>@sr_ryzhov</a:t>
              </a:r>
              <a:endParaRPr lang="ru-RU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4" name="Google Shape;172;p31">
              <a:extLst>
                <a:ext uri="{FF2B5EF4-FFF2-40B4-BE49-F238E27FC236}">
                  <a16:creationId xmlns:a16="http://schemas.microsoft.com/office/drawing/2014/main" id="{20AD2191-BCBE-7901-5989-1222369F12E4}"/>
                </a:ext>
              </a:extLst>
            </p:cNvPr>
            <p:cNvSpPr txBox="1">
              <a:spLocks/>
            </p:cNvSpPr>
            <p:nvPr/>
          </p:nvSpPr>
          <p:spPr>
            <a:xfrm>
              <a:off x="995323" y="1932316"/>
              <a:ext cx="1616140" cy="395497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Тимлид, дизайнер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02BED524-A703-ACC7-29FB-331E7553356F}"/>
              </a:ext>
            </a:extLst>
          </p:cNvPr>
          <p:cNvGrpSpPr/>
          <p:nvPr/>
        </p:nvGrpSpPr>
        <p:grpSpPr>
          <a:xfrm>
            <a:off x="4858616" y="2632319"/>
            <a:ext cx="3252723" cy="967967"/>
            <a:chOff x="159604" y="1294456"/>
            <a:chExt cx="3252723" cy="967967"/>
          </a:xfrm>
        </p:grpSpPr>
        <p:sp>
          <p:nvSpPr>
            <p:cNvPr id="78" name="Google Shape;182;p31">
              <a:extLst>
                <a:ext uri="{FF2B5EF4-FFF2-40B4-BE49-F238E27FC236}">
                  <a16:creationId xmlns:a16="http://schemas.microsoft.com/office/drawing/2014/main" id="{1E421101-4449-F089-02C3-3C0C0D29ADAD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79" name="Группа 78">
              <a:extLst>
                <a:ext uri="{FF2B5EF4-FFF2-40B4-BE49-F238E27FC236}">
                  <a16:creationId xmlns:a16="http://schemas.microsoft.com/office/drawing/2014/main" id="{551C6FB1-801E-F777-6244-D94D9FA09EF1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175828"/>
              <a:chOff x="2050256" y="941294"/>
              <a:chExt cx="5093494" cy="0"/>
            </a:xfrm>
          </p:grpSpPr>
          <p:cxnSp>
            <p:nvCxnSpPr>
              <p:cNvPr id="82" name="Google Shape;258;p35">
                <a:extLst>
                  <a:ext uri="{FF2B5EF4-FFF2-40B4-BE49-F238E27FC236}">
                    <a16:creationId xmlns:a16="http://schemas.microsoft.com/office/drawing/2014/main" id="{B9C920AD-BE25-A0D6-5894-21C6E1551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45;p28">
                <a:extLst>
                  <a:ext uri="{FF2B5EF4-FFF2-40B4-BE49-F238E27FC236}">
                    <a16:creationId xmlns:a16="http://schemas.microsoft.com/office/drawing/2014/main" id="{45B24E90-3059-6C7D-BE55-EF7B10A2C264}"/>
                  </a:ext>
                </a:extLst>
              </p:cNvPr>
              <p:cNvCxnSpPr/>
              <p:nvPr/>
            </p:nvCxnSpPr>
            <p:spPr>
              <a:xfrm>
                <a:off x="2073959" y="941294"/>
                <a:ext cx="504176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" name="Google Shape;172;p31">
              <a:extLst>
                <a:ext uri="{FF2B5EF4-FFF2-40B4-BE49-F238E27FC236}">
                  <a16:creationId xmlns:a16="http://schemas.microsoft.com/office/drawing/2014/main" id="{39C85D9F-0277-9145-8A5D-58C473052AE1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Столяров Дмитрий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@DiStAloff</a:t>
              </a:r>
              <a:endParaRPr lang="ru-RU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1" name="Google Shape;172;p31">
              <a:extLst>
                <a:ext uri="{FF2B5EF4-FFF2-40B4-BE49-F238E27FC236}">
                  <a16:creationId xmlns:a16="http://schemas.microsoft.com/office/drawing/2014/main" id="{886715C8-3FA4-4202-1315-B9F406E0B5AA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32275"/>
              <a:ext cx="2069038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4999717E-A6AE-4BCD-4107-5FEFFC656A7A}"/>
              </a:ext>
            </a:extLst>
          </p:cNvPr>
          <p:cNvGrpSpPr/>
          <p:nvPr/>
        </p:nvGrpSpPr>
        <p:grpSpPr>
          <a:xfrm>
            <a:off x="4128772" y="1311364"/>
            <a:ext cx="3252723" cy="954451"/>
            <a:chOff x="159604" y="1294456"/>
            <a:chExt cx="3252723" cy="954451"/>
          </a:xfrm>
        </p:grpSpPr>
        <p:sp>
          <p:nvSpPr>
            <p:cNvPr id="85" name="Google Shape;182;p31">
              <a:extLst>
                <a:ext uri="{FF2B5EF4-FFF2-40B4-BE49-F238E27FC236}">
                  <a16:creationId xmlns:a16="http://schemas.microsoft.com/office/drawing/2014/main" id="{6BC3AFC3-05BC-E44C-0FB4-8D649319A03F}"/>
                </a:ext>
              </a:extLst>
            </p:cNvPr>
            <p:cNvSpPr txBox="1">
              <a:spLocks/>
            </p:cNvSpPr>
            <p:nvPr/>
          </p:nvSpPr>
          <p:spPr>
            <a:xfrm>
              <a:off x="159604" y="1294456"/>
              <a:ext cx="737401" cy="671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54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52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  <a:endParaRPr lang="es" sz="52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A7695FA5-F698-4C4C-FE34-239F623E86EF}"/>
                </a:ext>
              </a:extLst>
            </p:cNvPr>
            <p:cNvGrpSpPr/>
            <p:nvPr/>
          </p:nvGrpSpPr>
          <p:grpSpPr>
            <a:xfrm>
              <a:off x="270984" y="1928622"/>
              <a:ext cx="577034" cy="0"/>
              <a:chOff x="2050256" y="941294"/>
              <a:chExt cx="5093494" cy="0"/>
            </a:xfrm>
          </p:grpSpPr>
          <p:cxnSp>
            <p:nvCxnSpPr>
              <p:cNvPr id="89" name="Google Shape;258;p35">
                <a:extLst>
                  <a:ext uri="{FF2B5EF4-FFF2-40B4-BE49-F238E27FC236}">
                    <a16:creationId xmlns:a16="http://schemas.microsoft.com/office/drawing/2014/main" id="{24303E83-87A4-0C7A-3FAB-1DD53F91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256" y="941294"/>
                <a:ext cx="5093494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45;p28">
                <a:extLst>
                  <a:ext uri="{FF2B5EF4-FFF2-40B4-BE49-F238E27FC236}">
                    <a16:creationId xmlns:a16="http://schemas.microsoft.com/office/drawing/2014/main" id="{70FC292A-935F-0EE7-321A-E75E3135D48E}"/>
                  </a:ext>
                </a:extLst>
              </p:cNvPr>
              <p:cNvCxnSpPr/>
              <p:nvPr/>
            </p:nvCxnSpPr>
            <p:spPr>
              <a:xfrm>
                <a:off x="2073957" y="941294"/>
                <a:ext cx="504175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172;p31">
              <a:extLst>
                <a:ext uri="{FF2B5EF4-FFF2-40B4-BE49-F238E27FC236}">
                  <a16:creationId xmlns:a16="http://schemas.microsoft.com/office/drawing/2014/main" id="{70C46ADA-1202-F1FB-FB1B-DD9EDD4634B6}"/>
                </a:ext>
              </a:extLst>
            </p:cNvPr>
            <p:cNvSpPr txBox="1">
              <a:spLocks/>
            </p:cNvSpPr>
            <p:nvPr/>
          </p:nvSpPr>
          <p:spPr>
            <a:xfrm>
              <a:off x="897005" y="1366556"/>
              <a:ext cx="2515322" cy="53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r>
                <a:rPr lang="ru-RU" sz="1800" b="1" dirty="0">
                  <a:solidFill>
                    <a:schemeClr val="bg1">
                      <a:lumMod val="10000"/>
                    </a:schemeClr>
                  </a:solidFill>
                </a:rPr>
                <a:t>Подмарев Никита</a:t>
              </a:r>
            </a:p>
            <a:p>
              <a:r>
                <a:rPr lang="ru-RU" sz="1200" b="1" dirty="0">
                  <a:solidFill>
                    <a:schemeClr val="bg1">
                      <a:lumMod val="10000"/>
                    </a:schemeClr>
                  </a:solidFill>
                </a:rPr>
                <a:t>@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AnanasOro</a:t>
              </a:r>
              <a:endParaRPr lang="ru-RU" sz="12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8" name="Google Shape;172;p31">
              <a:extLst>
                <a:ext uri="{FF2B5EF4-FFF2-40B4-BE49-F238E27FC236}">
                  <a16:creationId xmlns:a16="http://schemas.microsoft.com/office/drawing/2014/main" id="{2913DC13-7362-1E94-5469-71B3574846EB}"/>
                </a:ext>
              </a:extLst>
            </p:cNvPr>
            <p:cNvSpPr txBox="1">
              <a:spLocks/>
            </p:cNvSpPr>
            <p:nvPr/>
          </p:nvSpPr>
          <p:spPr>
            <a:xfrm>
              <a:off x="1008385" y="1918759"/>
              <a:ext cx="1938832" cy="330148"/>
            </a:xfrm>
            <a:prstGeom prst="rect">
              <a:avLst/>
            </a:prstGeom>
            <a:noFill/>
            <a:ln>
              <a:solidFill>
                <a:srgbClr val="3B9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Questrial"/>
                <a:buNone/>
                <a:defRPr sz="30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defRPr>
              </a:lvl9pPr>
            </a:lstStyle>
            <a:p>
              <a:pPr algn="just"/>
              <a:r>
                <a:rPr lang="ru-RU" sz="1300" dirty="0">
                  <a:solidFill>
                    <a:schemeClr val="bg1">
                      <a:lumMod val="10000"/>
                    </a:schemeClr>
                  </a:solidFill>
                </a:rPr>
                <a:t>Тестировщик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A97F03A-E72F-ADBC-3CD1-5D7C7914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26"/>
            <a:ext cx="953589" cy="9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0;p46">
            <a:extLst>
              <a:ext uri="{FF2B5EF4-FFF2-40B4-BE49-F238E27FC236}">
                <a16:creationId xmlns:a16="http://schemas.microsoft.com/office/drawing/2014/main" id="{5E89EBD6-2F35-599B-21B9-5EBA03C40BBE}"/>
              </a:ext>
            </a:extLst>
          </p:cNvPr>
          <p:cNvSpPr txBox="1">
            <a:spLocks/>
          </p:cNvSpPr>
          <p:nvPr/>
        </p:nvSpPr>
        <p:spPr>
          <a:xfrm>
            <a:off x="2268815" y="308749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Google Shape;510;p46">
            <a:extLst>
              <a:ext uri="{FF2B5EF4-FFF2-40B4-BE49-F238E27FC236}">
                <a16:creationId xmlns:a16="http://schemas.microsoft.com/office/drawing/2014/main" id="{E7A8F942-5745-9CD6-9937-F52A4F305A79}"/>
              </a:ext>
            </a:extLst>
          </p:cNvPr>
          <p:cNvSpPr txBox="1">
            <a:spLocks/>
          </p:cNvSpPr>
          <p:nvPr/>
        </p:nvSpPr>
        <p:spPr>
          <a:xfrm>
            <a:off x="2252192" y="296746"/>
            <a:ext cx="4639610" cy="4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>
                    <a:lumMod val="10000"/>
                  </a:schemeClr>
                </a:solidFill>
              </a:rPr>
              <a:t>Команда и роли</a:t>
            </a:r>
            <a:endParaRPr lang="en-US" sz="3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ED39038F-1F71-AEAE-91D9-047F05D5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65">
            <a:off x="6590420" y="-1416346"/>
            <a:ext cx="4682315" cy="3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291</Words>
  <Application>Microsoft Office PowerPoint</Application>
  <PresentationFormat>Экран (16:9)</PresentationFormat>
  <Paragraphs>77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Questrial</vt:lpstr>
      <vt:lpstr>Calibri Light</vt:lpstr>
      <vt:lpstr>Catamaran</vt:lpstr>
      <vt:lpstr>Arial</vt:lpstr>
      <vt:lpstr>Lato</vt:lpstr>
      <vt:lpstr>Calibri</vt:lpstr>
      <vt:lpstr>Lexend Deca</vt:lpstr>
      <vt:lpstr>微软雅黑</vt:lpstr>
      <vt:lpstr>Roboto</vt:lpstr>
      <vt:lpstr>Nunito</vt:lpstr>
      <vt:lpstr>Minimalist Slides for meeting by Slidesgo</vt:lpstr>
      <vt:lpstr>Office Theme</vt:lpstr>
      <vt:lpstr>Презентация PowerPoint</vt:lpstr>
      <vt:lpstr>Презентация PowerPoint</vt:lpstr>
      <vt:lpstr>–  Выбрать технологию обучения модели NLP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сравнительный анализ алгоритмов аппроксимации кривых</dc:title>
  <cp:lastModifiedBy>Сергей Рыжов</cp:lastModifiedBy>
  <cp:revision>123</cp:revision>
  <dcterms:modified xsi:type="dcterms:W3CDTF">2023-09-09T23:35:16Z</dcterms:modified>
</cp:coreProperties>
</file>